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handoutMasterIdLst>
    <p:handoutMasterId r:id="rId29"/>
  </p:handoutMasterIdLst>
  <p:sldIdLst>
    <p:sldId id="256" r:id="rId2"/>
    <p:sldId id="272" r:id="rId3"/>
    <p:sldId id="261" r:id="rId4"/>
    <p:sldId id="275" r:id="rId5"/>
    <p:sldId id="283" r:id="rId6"/>
    <p:sldId id="282" r:id="rId7"/>
    <p:sldId id="278" r:id="rId8"/>
    <p:sldId id="257" r:id="rId9"/>
    <p:sldId id="260" r:id="rId10"/>
    <p:sldId id="290" r:id="rId11"/>
    <p:sldId id="291" r:id="rId12"/>
    <p:sldId id="292" r:id="rId13"/>
    <p:sldId id="293" r:id="rId14"/>
    <p:sldId id="288" r:id="rId15"/>
    <p:sldId id="289" r:id="rId16"/>
    <p:sldId id="263" r:id="rId17"/>
    <p:sldId id="285" r:id="rId18"/>
    <p:sldId id="264" r:id="rId19"/>
    <p:sldId id="295" r:id="rId20"/>
    <p:sldId id="277" r:id="rId21"/>
    <p:sldId id="297" r:id="rId22"/>
    <p:sldId id="298" r:id="rId23"/>
    <p:sldId id="299" r:id="rId24"/>
    <p:sldId id="266" r:id="rId25"/>
    <p:sldId id="271" r:id="rId26"/>
    <p:sldId id="300" r:id="rId27"/>
    <p:sldId id="279" r:id="rId28"/>
  </p:sldIdLst>
  <p:sldSz cx="9144000" cy="6858000" type="screen4x3"/>
  <p:notesSz cx="6797675" cy="9874250"/>
  <p:defaultTextStyle>
    <a:defPPr>
      <a:defRPr lang="it-IT"/>
    </a:defPPr>
    <a:lvl1pPr algn="l" rtl="0" fontAlgn="base">
      <a:spcBef>
        <a:spcPct val="0"/>
      </a:spcBef>
      <a:spcAft>
        <a:spcPct val="0"/>
      </a:spcAft>
      <a:defRPr kern="1200">
        <a:solidFill>
          <a:schemeClr val="tx1"/>
        </a:solidFill>
        <a:latin typeface="Arial" charset="0"/>
        <a:ea typeface="+mn-ea"/>
        <a:cs typeface="+mn-cs"/>
      </a:defRPr>
    </a:lvl1pPr>
    <a:lvl2pPr marL="457200" algn="l" rtl="0" fontAlgn="base">
      <a:spcBef>
        <a:spcPct val="0"/>
      </a:spcBef>
      <a:spcAft>
        <a:spcPct val="0"/>
      </a:spcAft>
      <a:defRPr kern="1200">
        <a:solidFill>
          <a:schemeClr val="tx1"/>
        </a:solidFill>
        <a:latin typeface="Arial" charset="0"/>
        <a:ea typeface="+mn-ea"/>
        <a:cs typeface="+mn-cs"/>
      </a:defRPr>
    </a:lvl2pPr>
    <a:lvl3pPr marL="914400" algn="l" rtl="0" fontAlgn="base">
      <a:spcBef>
        <a:spcPct val="0"/>
      </a:spcBef>
      <a:spcAft>
        <a:spcPct val="0"/>
      </a:spcAft>
      <a:defRPr kern="1200">
        <a:solidFill>
          <a:schemeClr val="tx1"/>
        </a:solidFill>
        <a:latin typeface="Arial" charset="0"/>
        <a:ea typeface="+mn-ea"/>
        <a:cs typeface="+mn-cs"/>
      </a:defRPr>
    </a:lvl3pPr>
    <a:lvl4pPr marL="1371600" algn="l" rtl="0" fontAlgn="base">
      <a:spcBef>
        <a:spcPct val="0"/>
      </a:spcBef>
      <a:spcAft>
        <a:spcPct val="0"/>
      </a:spcAft>
      <a:defRPr kern="1200">
        <a:solidFill>
          <a:schemeClr val="tx1"/>
        </a:solidFill>
        <a:latin typeface="Arial" charset="0"/>
        <a:ea typeface="+mn-ea"/>
        <a:cs typeface="+mn-cs"/>
      </a:defRPr>
    </a:lvl4pPr>
    <a:lvl5pPr marL="1828800" algn="l" rtl="0" fontAlgn="base">
      <a:spcBef>
        <a:spcPct val="0"/>
      </a:spcBef>
      <a:spcAft>
        <a:spcPct val="0"/>
      </a:spcAft>
      <a:defRPr kern="1200">
        <a:solidFill>
          <a:schemeClr val="tx1"/>
        </a:solidFill>
        <a:latin typeface="Arial" charset="0"/>
        <a:ea typeface="+mn-ea"/>
        <a:cs typeface="+mn-cs"/>
      </a:defRPr>
    </a:lvl5pPr>
    <a:lvl6pPr marL="2286000" algn="l" defTabSz="914400" rtl="0" eaLnBrk="1" latinLnBrk="0" hangingPunct="1">
      <a:defRPr kern="1200">
        <a:solidFill>
          <a:schemeClr val="tx1"/>
        </a:solidFill>
        <a:latin typeface="Arial" charset="0"/>
        <a:ea typeface="+mn-ea"/>
        <a:cs typeface="+mn-cs"/>
      </a:defRPr>
    </a:lvl6pPr>
    <a:lvl7pPr marL="2743200" algn="l" defTabSz="914400" rtl="0" eaLnBrk="1" latinLnBrk="0" hangingPunct="1">
      <a:defRPr kern="1200">
        <a:solidFill>
          <a:schemeClr val="tx1"/>
        </a:solidFill>
        <a:latin typeface="Arial" charset="0"/>
        <a:ea typeface="+mn-ea"/>
        <a:cs typeface="+mn-cs"/>
      </a:defRPr>
    </a:lvl7pPr>
    <a:lvl8pPr marL="3200400" algn="l" defTabSz="914400" rtl="0" eaLnBrk="1" latinLnBrk="0" hangingPunct="1">
      <a:defRPr kern="1200">
        <a:solidFill>
          <a:schemeClr val="tx1"/>
        </a:solidFill>
        <a:latin typeface="Arial" charset="0"/>
        <a:ea typeface="+mn-ea"/>
        <a:cs typeface="+mn-cs"/>
      </a:defRPr>
    </a:lvl8pPr>
    <a:lvl9pPr marL="3657600" algn="l" defTabSz="914400" rtl="0" eaLnBrk="1" latinLnBrk="0" hangingPunct="1">
      <a:defRPr kern="1200">
        <a:solidFill>
          <a:schemeClr val="tx1"/>
        </a:solidFill>
        <a:latin typeface="Arial"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FD8E8"/>
    <a:srgbClr val="D92B3C"/>
    <a:srgbClr val="FFCB6D"/>
    <a:srgbClr val="FFE6B9"/>
    <a:srgbClr val="EF2D4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4207" autoAdjust="0"/>
    <p:restoredTop sz="93408" autoAdjust="0"/>
  </p:normalViewPr>
  <p:slideViewPr>
    <p:cSldViewPr>
      <p:cViewPr>
        <p:scale>
          <a:sx n="120" d="100"/>
          <a:sy n="120" d="100"/>
        </p:scale>
        <p:origin x="222" y="234"/>
      </p:cViewPr>
      <p:guideLst>
        <p:guide orient="horz" pos="2160"/>
        <p:guide pos="2880"/>
      </p:guideLst>
    </p:cSldViewPr>
  </p:slideViewPr>
  <p:notesTextViewPr>
    <p:cViewPr>
      <p:scale>
        <a:sx n="100" d="100"/>
        <a:sy n="100" d="100"/>
      </p:scale>
      <p:origin x="0" y="0"/>
    </p:cViewPr>
  </p:notesTextViewPr>
  <p:sorterViewPr>
    <p:cViewPr>
      <p:scale>
        <a:sx n="66" d="100"/>
        <a:sy n="66" d="100"/>
      </p:scale>
      <p:origin x="0" y="0"/>
    </p:cViewPr>
  </p:sorterViewPr>
  <p:notesViewPr>
    <p:cSldViewPr>
      <p:cViewPr varScale="1">
        <p:scale>
          <a:sx n="83" d="100"/>
          <a:sy n="83" d="100"/>
        </p:scale>
        <p:origin x="-2040" y="-96"/>
      </p:cViewPr>
      <p:guideLst>
        <p:guide orient="horz" pos="3110"/>
        <p:guide pos="214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presProps" Target="presProps.xml"/><Relationship Id="rId8" Type="http://schemas.openxmlformats.org/officeDocument/2006/relationships/slide" Target="slides/slide7.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46400" cy="493713"/>
          </a:xfrm>
          <a:prstGeom prst="rect">
            <a:avLst/>
          </a:prstGeom>
        </p:spPr>
        <p:txBody>
          <a:bodyPr vert="horz" lIns="91440" tIns="45720" rIns="91440" bIns="45720" rtlCol="0"/>
          <a:lstStyle>
            <a:lvl1pPr algn="l" fontAlgn="auto">
              <a:spcBef>
                <a:spcPts val="0"/>
              </a:spcBef>
              <a:spcAft>
                <a:spcPts val="0"/>
              </a:spcAft>
              <a:defRPr sz="1200">
                <a:latin typeface="+mn-lt"/>
              </a:defRPr>
            </a:lvl1pPr>
          </a:lstStyle>
          <a:p>
            <a:pPr>
              <a:defRPr/>
            </a:pPr>
            <a:endParaRPr lang="it-IT"/>
          </a:p>
        </p:txBody>
      </p:sp>
      <p:sp>
        <p:nvSpPr>
          <p:cNvPr id="3" name="Segnaposto data 2"/>
          <p:cNvSpPr>
            <a:spLocks noGrp="1"/>
          </p:cNvSpPr>
          <p:nvPr>
            <p:ph type="dt" sz="quarter" idx="1"/>
          </p:nvPr>
        </p:nvSpPr>
        <p:spPr>
          <a:xfrm>
            <a:off x="3849688" y="0"/>
            <a:ext cx="2946400" cy="493713"/>
          </a:xfrm>
          <a:prstGeom prst="rect">
            <a:avLst/>
          </a:prstGeom>
        </p:spPr>
        <p:txBody>
          <a:bodyPr vert="horz" lIns="91440" tIns="45720" rIns="91440" bIns="45720" rtlCol="0"/>
          <a:lstStyle>
            <a:lvl1pPr algn="r" fontAlgn="auto">
              <a:spcBef>
                <a:spcPts val="0"/>
              </a:spcBef>
              <a:spcAft>
                <a:spcPts val="0"/>
              </a:spcAft>
              <a:defRPr sz="1200" smtClean="0">
                <a:latin typeface="+mn-lt"/>
              </a:defRPr>
            </a:lvl1pPr>
          </a:lstStyle>
          <a:p>
            <a:pPr>
              <a:defRPr/>
            </a:pPr>
            <a:fld id="{5C9262BB-3F43-414D-BDB7-E6E3954739A5}" type="datetimeFigureOut">
              <a:rPr lang="it-IT"/>
              <a:pPr>
                <a:defRPr/>
              </a:pPr>
              <a:t>18/01/2013</a:t>
            </a:fld>
            <a:endParaRPr lang="it-IT"/>
          </a:p>
        </p:txBody>
      </p:sp>
      <p:sp>
        <p:nvSpPr>
          <p:cNvPr id="4" name="Segnaposto piè di pagina 3"/>
          <p:cNvSpPr>
            <a:spLocks noGrp="1"/>
          </p:cNvSpPr>
          <p:nvPr>
            <p:ph type="ftr" sz="quarter" idx="2"/>
          </p:nvPr>
        </p:nvSpPr>
        <p:spPr>
          <a:xfrm>
            <a:off x="0" y="9378950"/>
            <a:ext cx="2946400" cy="493713"/>
          </a:xfrm>
          <a:prstGeom prst="rect">
            <a:avLst/>
          </a:prstGeom>
        </p:spPr>
        <p:txBody>
          <a:bodyPr vert="horz" lIns="91440" tIns="45720" rIns="91440" bIns="45720" rtlCol="0" anchor="b"/>
          <a:lstStyle>
            <a:lvl1pPr algn="l" fontAlgn="auto">
              <a:spcBef>
                <a:spcPts val="0"/>
              </a:spcBef>
              <a:spcAft>
                <a:spcPts val="0"/>
              </a:spcAft>
              <a:defRPr sz="1200">
                <a:latin typeface="+mn-lt"/>
              </a:defRPr>
            </a:lvl1pPr>
          </a:lstStyle>
          <a:p>
            <a:pPr>
              <a:defRPr/>
            </a:pPr>
            <a:endParaRPr lang="it-IT"/>
          </a:p>
        </p:txBody>
      </p:sp>
      <p:sp>
        <p:nvSpPr>
          <p:cNvPr id="5" name="Segnaposto numero diapositiva 4"/>
          <p:cNvSpPr>
            <a:spLocks noGrp="1"/>
          </p:cNvSpPr>
          <p:nvPr>
            <p:ph type="sldNum" sz="quarter" idx="3"/>
          </p:nvPr>
        </p:nvSpPr>
        <p:spPr>
          <a:xfrm>
            <a:off x="3849688" y="9378950"/>
            <a:ext cx="2946400" cy="493713"/>
          </a:xfrm>
          <a:prstGeom prst="rect">
            <a:avLst/>
          </a:prstGeom>
        </p:spPr>
        <p:txBody>
          <a:bodyPr vert="horz" lIns="91440" tIns="45720" rIns="91440" bIns="45720" rtlCol="0" anchor="b"/>
          <a:lstStyle>
            <a:lvl1pPr algn="r" fontAlgn="auto">
              <a:spcBef>
                <a:spcPts val="0"/>
              </a:spcBef>
              <a:spcAft>
                <a:spcPts val="0"/>
              </a:spcAft>
              <a:defRPr sz="1200" smtClean="0">
                <a:latin typeface="+mn-lt"/>
              </a:defRPr>
            </a:lvl1pPr>
          </a:lstStyle>
          <a:p>
            <a:pPr>
              <a:defRPr/>
            </a:pPr>
            <a:fld id="{00FF6633-FE30-4C83-B044-5BCB6965BDB0}" type="slidenum">
              <a:rPr lang="it-IT"/>
              <a:pPr>
                <a:defRPr/>
              </a:pPr>
              <a:t>‹N›</a:t>
            </a:fld>
            <a:endParaRPr lang="it-IT"/>
          </a:p>
        </p:txBody>
      </p:sp>
    </p:spTree>
    <p:extLst>
      <p:ext uri="{BB962C8B-B14F-4D97-AF65-F5344CB8AC3E}">
        <p14:creationId xmlns:p14="http://schemas.microsoft.com/office/powerpoint/2010/main" val="979917993"/>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titolo">
    <p:spTree>
      <p:nvGrpSpPr>
        <p:cNvPr id="1" name=""/>
        <p:cNvGrpSpPr/>
        <p:nvPr/>
      </p:nvGrpSpPr>
      <p:grpSpPr>
        <a:xfrm>
          <a:off x="0" y="0"/>
          <a:ext cx="0" cy="0"/>
          <a:chOff x="0" y="0"/>
          <a:chExt cx="0" cy="0"/>
        </a:xfrm>
      </p:grpSpPr>
      <p:sp>
        <p:nvSpPr>
          <p:cNvPr id="2" name="Titolo 1"/>
          <p:cNvSpPr>
            <a:spLocks noGrp="1"/>
          </p:cNvSpPr>
          <p:nvPr>
            <p:ph type="ctrTitle"/>
          </p:nvPr>
        </p:nvSpPr>
        <p:spPr>
          <a:xfrm>
            <a:off x="685800" y="2130425"/>
            <a:ext cx="7772400" cy="1470025"/>
          </a:xfrm>
        </p:spPr>
        <p:txBody>
          <a:bodyPr/>
          <a:lstStyle/>
          <a:p>
            <a:r>
              <a:rPr lang="it-IT" smtClean="0"/>
              <a:t>Fare clic per modificare lo stile del titolo</a:t>
            </a:r>
            <a:endParaRPr lang="it-IT"/>
          </a:p>
        </p:txBody>
      </p:sp>
      <p:sp>
        <p:nvSpPr>
          <p:cNvPr id="3" name="Sottotito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it-IT"/>
          </a:p>
        </p:txBody>
      </p:sp>
      <p:sp>
        <p:nvSpPr>
          <p:cNvPr id="4" name="Segnaposto data 3"/>
          <p:cNvSpPr>
            <a:spLocks noGrp="1"/>
          </p:cNvSpPr>
          <p:nvPr>
            <p:ph type="dt" sz="half" idx="10"/>
          </p:nvPr>
        </p:nvSpPr>
        <p:spPr/>
        <p:txBody>
          <a:bodyPr/>
          <a:lstStyle>
            <a:lvl1pPr>
              <a:defRPr/>
            </a:lvl1pPr>
          </a:lstStyle>
          <a:p>
            <a:pPr>
              <a:defRPr/>
            </a:pPr>
            <a:fld id="{4EE242A7-1F43-4F58-A982-231F38A70339}" type="datetimeFigureOut">
              <a:rPr lang="it-IT"/>
              <a:pPr>
                <a:defRPr/>
              </a:pPr>
              <a:t>18/01/2013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A6D2E630-A61C-4CEF-B3AA-BF7F62CD5FAB}" type="slidenum">
              <a:rPr lang="it-IT"/>
              <a:pPr>
                <a:defRPr/>
              </a:pPr>
              <a:t>‹N›</a:t>
            </a:fld>
            <a:endParaRPr lang="it-IT"/>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testo verticale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D9FF2144-9202-4489-B4F3-DF8865C463D8}" type="datetimeFigureOut">
              <a:rPr lang="it-IT"/>
              <a:pPr>
                <a:defRPr/>
              </a:pPr>
              <a:t>18/01/2013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647BA38-3523-490C-80A4-E991745086D0}" type="slidenum">
              <a:rPr lang="it-IT"/>
              <a:pPr>
                <a:defRPr/>
              </a:pPr>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itolo e testo verticale">
    <p:spTree>
      <p:nvGrpSpPr>
        <p:cNvPr id="1" name=""/>
        <p:cNvGrpSpPr/>
        <p:nvPr/>
      </p:nvGrpSpPr>
      <p:grpSpPr>
        <a:xfrm>
          <a:off x="0" y="0"/>
          <a:ext cx="0" cy="0"/>
          <a:chOff x="0" y="0"/>
          <a:chExt cx="0" cy="0"/>
        </a:xfrm>
      </p:grpSpPr>
      <p:sp>
        <p:nvSpPr>
          <p:cNvPr id="2" name="Titolo vertica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it-IT"/>
          </a:p>
        </p:txBody>
      </p:sp>
      <p:sp>
        <p:nvSpPr>
          <p:cNvPr id="3" name="Segnaposto testo verticale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D39A1C2F-1179-4F71-9204-1C38E51157A1}" type="datetimeFigureOut">
              <a:rPr lang="it-IT"/>
              <a:pPr>
                <a:defRPr/>
              </a:pPr>
              <a:t>18/01/2013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48BF8C5D-2106-4CD5-B393-9CF91EB53479}" type="slidenum">
              <a:rPr lang="it-IT"/>
              <a:pPr>
                <a:defRPr/>
              </a:pPr>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data 3"/>
          <p:cNvSpPr>
            <a:spLocks noGrp="1"/>
          </p:cNvSpPr>
          <p:nvPr>
            <p:ph type="dt" sz="half" idx="10"/>
          </p:nvPr>
        </p:nvSpPr>
        <p:spPr/>
        <p:txBody>
          <a:bodyPr/>
          <a:lstStyle>
            <a:lvl1pPr>
              <a:defRPr/>
            </a:lvl1pPr>
          </a:lstStyle>
          <a:p>
            <a:pPr>
              <a:defRPr/>
            </a:pPr>
            <a:fld id="{4B3D42AF-372F-4734-902F-417AEE6C48D4}" type="datetimeFigureOut">
              <a:rPr lang="it-IT"/>
              <a:pPr>
                <a:defRPr/>
              </a:pPr>
              <a:t>18/01/2013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EA4536A7-1B7B-435A-BE1F-7B209D9B8782}" type="slidenum">
              <a:rPr lang="it-IT"/>
              <a:pPr>
                <a:defRPr/>
              </a:pPr>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Intestazione sezione">
    <p:spTree>
      <p:nvGrpSpPr>
        <p:cNvPr id="1" name=""/>
        <p:cNvGrpSpPr/>
        <p:nvPr/>
      </p:nvGrpSpPr>
      <p:grpSpPr>
        <a:xfrm>
          <a:off x="0" y="0"/>
          <a:ext cx="0" cy="0"/>
          <a:chOff x="0" y="0"/>
          <a:chExt cx="0" cy="0"/>
        </a:xfrm>
      </p:grpSpPr>
      <p:sp>
        <p:nvSpPr>
          <p:cNvPr id="2" name="Titolo 1"/>
          <p:cNvSpPr>
            <a:spLocks noGrp="1"/>
          </p:cNvSpPr>
          <p:nvPr>
            <p:ph type="title"/>
          </p:nvPr>
        </p:nvSpPr>
        <p:spPr>
          <a:xfrm>
            <a:off x="722313" y="4406900"/>
            <a:ext cx="7772400" cy="1362075"/>
          </a:xfrm>
        </p:spPr>
        <p:txBody>
          <a:bodyPr anchor="t"/>
          <a:lstStyle>
            <a:lvl1pPr algn="l">
              <a:defRPr sz="4000" b="1" cap="all"/>
            </a:lvl1pPr>
          </a:lstStyle>
          <a:p>
            <a:r>
              <a:rPr lang="it-IT" smtClean="0"/>
              <a:t>Fare clic per modificare lo stile del titolo</a:t>
            </a:r>
            <a:endParaRPr lang="it-IT"/>
          </a:p>
        </p:txBody>
      </p:sp>
      <p:sp>
        <p:nvSpPr>
          <p:cNvPr id="3" name="Segnaposto tes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4" name="Segnaposto data 3"/>
          <p:cNvSpPr>
            <a:spLocks noGrp="1"/>
          </p:cNvSpPr>
          <p:nvPr>
            <p:ph type="dt" sz="half" idx="10"/>
          </p:nvPr>
        </p:nvSpPr>
        <p:spPr/>
        <p:txBody>
          <a:bodyPr/>
          <a:lstStyle>
            <a:lvl1pPr>
              <a:defRPr/>
            </a:lvl1pPr>
          </a:lstStyle>
          <a:p>
            <a:pPr>
              <a:defRPr/>
            </a:pPr>
            <a:fld id="{B3E707B2-FA95-4488-8551-1131569C6160}" type="datetimeFigureOut">
              <a:rPr lang="it-IT"/>
              <a:pPr>
                <a:defRPr/>
              </a:pPr>
              <a:t>18/01/2013</a:t>
            </a:fld>
            <a:endParaRPr lang="it-IT"/>
          </a:p>
        </p:txBody>
      </p:sp>
      <p:sp>
        <p:nvSpPr>
          <p:cNvPr id="5" name="Segnaposto piè di pagina 4"/>
          <p:cNvSpPr>
            <a:spLocks noGrp="1"/>
          </p:cNvSpPr>
          <p:nvPr>
            <p:ph type="ftr" sz="quarter" idx="11"/>
          </p:nvPr>
        </p:nvSpPr>
        <p:spPr/>
        <p:txBody>
          <a:bodyPr/>
          <a:lstStyle>
            <a:lvl1pPr>
              <a:defRPr/>
            </a:lvl1pPr>
          </a:lstStyle>
          <a:p>
            <a:pPr>
              <a:defRPr/>
            </a:pPr>
            <a:endParaRPr lang="it-IT"/>
          </a:p>
        </p:txBody>
      </p:sp>
      <p:sp>
        <p:nvSpPr>
          <p:cNvPr id="6" name="Segnaposto numero diapositiva 5"/>
          <p:cNvSpPr>
            <a:spLocks noGrp="1"/>
          </p:cNvSpPr>
          <p:nvPr>
            <p:ph type="sldNum" sz="quarter" idx="12"/>
          </p:nvPr>
        </p:nvSpPr>
        <p:spPr/>
        <p:txBody>
          <a:bodyPr/>
          <a:lstStyle>
            <a:lvl1pPr>
              <a:defRPr/>
            </a:lvl1pPr>
          </a:lstStyle>
          <a:p>
            <a:pPr>
              <a:defRPr/>
            </a:pPr>
            <a:fld id="{291A227F-C8E8-496F-A328-34D73A4B5820}" type="slidenum">
              <a:rPr lang="it-IT"/>
              <a:pPr>
                <a:defRPr/>
              </a:pPr>
              <a:t>‹N›</a:t>
            </a:fld>
            <a:endParaRPr lang="it-IT"/>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contenuto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contenuto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data 3"/>
          <p:cNvSpPr>
            <a:spLocks noGrp="1"/>
          </p:cNvSpPr>
          <p:nvPr>
            <p:ph type="dt" sz="half" idx="10"/>
          </p:nvPr>
        </p:nvSpPr>
        <p:spPr/>
        <p:txBody>
          <a:bodyPr/>
          <a:lstStyle>
            <a:lvl1pPr>
              <a:defRPr/>
            </a:lvl1pPr>
          </a:lstStyle>
          <a:p>
            <a:pPr>
              <a:defRPr/>
            </a:pPr>
            <a:fld id="{EFB79CF9-3361-4CA5-B4FA-31F40BB6B997}" type="datetimeFigureOut">
              <a:rPr lang="it-IT"/>
              <a:pPr>
                <a:defRPr/>
              </a:pPr>
              <a:t>18/01/2013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CE39B68C-BBA7-4FC8-856E-55DB7B1B1212}" type="slidenum">
              <a:rPr lang="it-IT"/>
              <a:pPr>
                <a:defRPr/>
              </a:pPr>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lvl1pPr>
              <a:defRPr/>
            </a:lvl1pPr>
          </a:lstStyle>
          <a:p>
            <a:r>
              <a:rPr lang="it-IT" smtClean="0"/>
              <a:t>Fare clic per modificare lo stile del titolo</a:t>
            </a:r>
            <a:endParaRPr lang="it-IT"/>
          </a:p>
        </p:txBody>
      </p:sp>
      <p:sp>
        <p:nvSpPr>
          <p:cNvPr id="3" name="Segnaposto tes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Segnaposto contenuto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5" name="Segnaposto tes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Segnaposto contenuto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7" name="Segnaposto data 3"/>
          <p:cNvSpPr>
            <a:spLocks noGrp="1"/>
          </p:cNvSpPr>
          <p:nvPr>
            <p:ph type="dt" sz="half" idx="10"/>
          </p:nvPr>
        </p:nvSpPr>
        <p:spPr/>
        <p:txBody>
          <a:bodyPr/>
          <a:lstStyle>
            <a:lvl1pPr>
              <a:defRPr/>
            </a:lvl1pPr>
          </a:lstStyle>
          <a:p>
            <a:pPr>
              <a:defRPr/>
            </a:pPr>
            <a:fld id="{3DF118C1-036B-4F0E-BCDF-27521F18260E}" type="datetimeFigureOut">
              <a:rPr lang="it-IT"/>
              <a:pPr>
                <a:defRPr/>
              </a:pPr>
              <a:t>18/01/2013</a:t>
            </a:fld>
            <a:endParaRPr lang="it-IT"/>
          </a:p>
        </p:txBody>
      </p:sp>
      <p:sp>
        <p:nvSpPr>
          <p:cNvPr id="8" name="Segnaposto piè di pagina 4"/>
          <p:cNvSpPr>
            <a:spLocks noGrp="1"/>
          </p:cNvSpPr>
          <p:nvPr>
            <p:ph type="ftr" sz="quarter" idx="11"/>
          </p:nvPr>
        </p:nvSpPr>
        <p:spPr/>
        <p:txBody>
          <a:bodyPr/>
          <a:lstStyle>
            <a:lvl1pPr>
              <a:defRPr/>
            </a:lvl1pPr>
          </a:lstStyle>
          <a:p>
            <a:pPr>
              <a:defRPr/>
            </a:pPr>
            <a:endParaRPr lang="it-IT"/>
          </a:p>
        </p:txBody>
      </p:sp>
      <p:sp>
        <p:nvSpPr>
          <p:cNvPr id="9" name="Segnaposto numero diapositiva 5"/>
          <p:cNvSpPr>
            <a:spLocks noGrp="1"/>
          </p:cNvSpPr>
          <p:nvPr>
            <p:ph type="sldNum" sz="quarter" idx="12"/>
          </p:nvPr>
        </p:nvSpPr>
        <p:spPr/>
        <p:txBody>
          <a:bodyPr/>
          <a:lstStyle>
            <a:lvl1pPr>
              <a:defRPr/>
            </a:lvl1pPr>
          </a:lstStyle>
          <a:p>
            <a:pPr>
              <a:defRPr/>
            </a:pPr>
            <a:fld id="{8D7231C0-52B7-4E8F-AE02-2FD5E230D86A}" type="slidenum">
              <a:rPr lang="it-IT"/>
              <a:pPr>
                <a:defRPr/>
              </a:pPr>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olo 1"/>
          <p:cNvSpPr>
            <a:spLocks noGrp="1"/>
          </p:cNvSpPr>
          <p:nvPr>
            <p:ph type="title"/>
          </p:nvPr>
        </p:nvSpPr>
        <p:spPr/>
        <p:txBody>
          <a:bodyPr/>
          <a:lstStyle/>
          <a:p>
            <a:r>
              <a:rPr lang="it-IT" smtClean="0"/>
              <a:t>Fare clic per modificare lo stile del titolo</a:t>
            </a:r>
            <a:endParaRPr lang="it-IT"/>
          </a:p>
        </p:txBody>
      </p:sp>
      <p:sp>
        <p:nvSpPr>
          <p:cNvPr id="3" name="Segnaposto data 3"/>
          <p:cNvSpPr>
            <a:spLocks noGrp="1"/>
          </p:cNvSpPr>
          <p:nvPr>
            <p:ph type="dt" sz="half" idx="10"/>
          </p:nvPr>
        </p:nvSpPr>
        <p:spPr/>
        <p:txBody>
          <a:bodyPr/>
          <a:lstStyle>
            <a:lvl1pPr>
              <a:defRPr/>
            </a:lvl1pPr>
          </a:lstStyle>
          <a:p>
            <a:pPr>
              <a:defRPr/>
            </a:pPr>
            <a:fld id="{1AD1163C-9BAB-4489-95C9-B5DF112B739D}" type="datetimeFigureOut">
              <a:rPr lang="it-IT"/>
              <a:pPr>
                <a:defRPr/>
              </a:pPr>
              <a:t>18/01/2013</a:t>
            </a:fld>
            <a:endParaRPr lang="it-IT"/>
          </a:p>
        </p:txBody>
      </p:sp>
      <p:sp>
        <p:nvSpPr>
          <p:cNvPr id="4" name="Segnaposto piè di pagina 4"/>
          <p:cNvSpPr>
            <a:spLocks noGrp="1"/>
          </p:cNvSpPr>
          <p:nvPr>
            <p:ph type="ftr" sz="quarter" idx="11"/>
          </p:nvPr>
        </p:nvSpPr>
        <p:spPr/>
        <p:txBody>
          <a:bodyPr/>
          <a:lstStyle>
            <a:lvl1pPr>
              <a:defRPr/>
            </a:lvl1pPr>
          </a:lstStyle>
          <a:p>
            <a:pPr>
              <a:defRPr/>
            </a:pPr>
            <a:endParaRPr lang="it-IT"/>
          </a:p>
        </p:txBody>
      </p:sp>
      <p:sp>
        <p:nvSpPr>
          <p:cNvPr id="5" name="Segnaposto numero diapositiva 5"/>
          <p:cNvSpPr>
            <a:spLocks noGrp="1"/>
          </p:cNvSpPr>
          <p:nvPr>
            <p:ph type="sldNum" sz="quarter" idx="12"/>
          </p:nvPr>
        </p:nvSpPr>
        <p:spPr/>
        <p:txBody>
          <a:bodyPr/>
          <a:lstStyle>
            <a:lvl1pPr>
              <a:defRPr/>
            </a:lvl1pPr>
          </a:lstStyle>
          <a:p>
            <a:pPr>
              <a:defRPr/>
            </a:pPr>
            <a:fld id="{AD0EED80-A872-44D9-975A-EA6C6E4F767C}" type="slidenum">
              <a:rPr lang="it-IT"/>
              <a:pPr>
                <a:defRPr/>
              </a:pPr>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Segnaposto data 3"/>
          <p:cNvSpPr>
            <a:spLocks noGrp="1"/>
          </p:cNvSpPr>
          <p:nvPr>
            <p:ph type="dt" sz="half" idx="10"/>
          </p:nvPr>
        </p:nvSpPr>
        <p:spPr/>
        <p:txBody>
          <a:bodyPr/>
          <a:lstStyle>
            <a:lvl1pPr>
              <a:defRPr/>
            </a:lvl1pPr>
          </a:lstStyle>
          <a:p>
            <a:pPr>
              <a:defRPr/>
            </a:pPr>
            <a:fld id="{76A2F7FF-49E7-41DC-B612-E032E761D3D4}" type="datetimeFigureOut">
              <a:rPr lang="it-IT"/>
              <a:pPr>
                <a:defRPr/>
              </a:pPr>
              <a:t>18/01/2013</a:t>
            </a:fld>
            <a:endParaRPr lang="it-IT"/>
          </a:p>
        </p:txBody>
      </p:sp>
      <p:sp>
        <p:nvSpPr>
          <p:cNvPr id="3" name="Segnaposto piè di pagina 4"/>
          <p:cNvSpPr>
            <a:spLocks noGrp="1"/>
          </p:cNvSpPr>
          <p:nvPr>
            <p:ph type="ftr" sz="quarter" idx="11"/>
          </p:nvPr>
        </p:nvSpPr>
        <p:spPr/>
        <p:txBody>
          <a:bodyPr/>
          <a:lstStyle>
            <a:lvl1pPr>
              <a:defRPr/>
            </a:lvl1pPr>
          </a:lstStyle>
          <a:p>
            <a:pPr>
              <a:defRPr/>
            </a:pPr>
            <a:endParaRPr lang="it-IT"/>
          </a:p>
        </p:txBody>
      </p:sp>
      <p:sp>
        <p:nvSpPr>
          <p:cNvPr id="4" name="Segnaposto numero diapositiva 5"/>
          <p:cNvSpPr>
            <a:spLocks noGrp="1"/>
          </p:cNvSpPr>
          <p:nvPr>
            <p:ph type="sldNum" sz="quarter" idx="12"/>
          </p:nvPr>
        </p:nvSpPr>
        <p:spPr/>
        <p:txBody>
          <a:bodyPr/>
          <a:lstStyle>
            <a:lvl1pPr>
              <a:defRPr/>
            </a:lvl1pPr>
          </a:lstStyle>
          <a:p>
            <a:pPr>
              <a:defRPr/>
            </a:pPr>
            <a:fld id="{4E77354E-156F-46F1-8CAF-901FF12E1DCF}" type="slidenum">
              <a:rPr lang="it-IT"/>
              <a:pPr>
                <a:defRPr/>
              </a:pPr>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uto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457200" y="273050"/>
            <a:ext cx="3008313" cy="1162050"/>
          </a:xfrm>
        </p:spPr>
        <p:txBody>
          <a:bodyPr anchor="b"/>
          <a:lstStyle>
            <a:lvl1pPr algn="l">
              <a:defRPr sz="2000" b="1"/>
            </a:lvl1pPr>
          </a:lstStyle>
          <a:p>
            <a:r>
              <a:rPr lang="it-IT" smtClean="0"/>
              <a:t>Fare clic per modificare lo stile del titolo</a:t>
            </a:r>
            <a:endParaRPr lang="it-IT"/>
          </a:p>
        </p:txBody>
      </p:sp>
      <p:sp>
        <p:nvSpPr>
          <p:cNvPr id="3" name="Segnaposto contenuto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4" name="Segnaposto testo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B340F407-E58F-4ABB-8A21-6BD8D26D0D02}" type="datetimeFigureOut">
              <a:rPr lang="it-IT"/>
              <a:pPr>
                <a:defRPr/>
              </a:pPr>
              <a:t>18/01/2013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6C8B25DC-DBFB-454E-B69F-E54144CD4861}" type="slidenum">
              <a:rPr lang="it-IT"/>
              <a:pPr>
                <a:defRPr/>
              </a:pPr>
              <a:t>‹N›</a:t>
            </a:fld>
            <a:endParaRPr lang="it-IT"/>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magine con didascalia">
    <p:spTree>
      <p:nvGrpSpPr>
        <p:cNvPr id="1" name=""/>
        <p:cNvGrpSpPr/>
        <p:nvPr/>
      </p:nvGrpSpPr>
      <p:grpSpPr>
        <a:xfrm>
          <a:off x="0" y="0"/>
          <a:ext cx="0" cy="0"/>
          <a:chOff x="0" y="0"/>
          <a:chExt cx="0" cy="0"/>
        </a:xfrm>
      </p:grpSpPr>
      <p:sp>
        <p:nvSpPr>
          <p:cNvPr id="2" name="Titolo 1"/>
          <p:cNvSpPr>
            <a:spLocks noGrp="1"/>
          </p:cNvSpPr>
          <p:nvPr>
            <p:ph type="title"/>
          </p:nvPr>
        </p:nvSpPr>
        <p:spPr>
          <a:xfrm>
            <a:off x="1792288" y="4800600"/>
            <a:ext cx="5486400" cy="566738"/>
          </a:xfrm>
        </p:spPr>
        <p:txBody>
          <a:bodyPr anchor="b"/>
          <a:lstStyle>
            <a:lvl1pPr algn="l">
              <a:defRPr sz="2000" b="1"/>
            </a:lvl1pPr>
          </a:lstStyle>
          <a:p>
            <a:r>
              <a:rPr lang="it-IT" smtClean="0"/>
              <a:t>Fare clic per modificare lo stile del titolo</a:t>
            </a:r>
            <a:endParaRPr lang="it-IT"/>
          </a:p>
        </p:txBody>
      </p:sp>
      <p:sp>
        <p:nvSpPr>
          <p:cNvPr id="3" name="Segnaposto immagine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it-IT" noProof="0"/>
          </a:p>
        </p:txBody>
      </p:sp>
      <p:sp>
        <p:nvSpPr>
          <p:cNvPr id="4" name="Segnaposto testo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
        <p:nvSpPr>
          <p:cNvPr id="5" name="Segnaposto data 3"/>
          <p:cNvSpPr>
            <a:spLocks noGrp="1"/>
          </p:cNvSpPr>
          <p:nvPr>
            <p:ph type="dt" sz="half" idx="10"/>
          </p:nvPr>
        </p:nvSpPr>
        <p:spPr/>
        <p:txBody>
          <a:bodyPr/>
          <a:lstStyle>
            <a:lvl1pPr>
              <a:defRPr/>
            </a:lvl1pPr>
          </a:lstStyle>
          <a:p>
            <a:pPr>
              <a:defRPr/>
            </a:pPr>
            <a:fld id="{D3D17C03-8156-4393-B976-D80B5B4869C2}" type="datetimeFigureOut">
              <a:rPr lang="it-IT"/>
              <a:pPr>
                <a:defRPr/>
              </a:pPr>
              <a:t>18/01/2013</a:t>
            </a:fld>
            <a:endParaRPr lang="it-IT"/>
          </a:p>
        </p:txBody>
      </p:sp>
      <p:sp>
        <p:nvSpPr>
          <p:cNvPr id="6" name="Segnaposto piè di pagina 4"/>
          <p:cNvSpPr>
            <a:spLocks noGrp="1"/>
          </p:cNvSpPr>
          <p:nvPr>
            <p:ph type="ftr" sz="quarter" idx="11"/>
          </p:nvPr>
        </p:nvSpPr>
        <p:spPr/>
        <p:txBody>
          <a:bodyPr/>
          <a:lstStyle>
            <a:lvl1pPr>
              <a:defRPr/>
            </a:lvl1pPr>
          </a:lstStyle>
          <a:p>
            <a:pPr>
              <a:defRPr/>
            </a:pPr>
            <a:endParaRPr lang="it-IT"/>
          </a:p>
        </p:txBody>
      </p:sp>
      <p:sp>
        <p:nvSpPr>
          <p:cNvPr id="7" name="Segnaposto numero diapositiva 5"/>
          <p:cNvSpPr>
            <a:spLocks noGrp="1"/>
          </p:cNvSpPr>
          <p:nvPr>
            <p:ph type="sldNum" sz="quarter" idx="12"/>
          </p:nvPr>
        </p:nvSpPr>
        <p:spPr/>
        <p:txBody>
          <a:bodyPr/>
          <a:lstStyle>
            <a:lvl1pPr>
              <a:defRPr/>
            </a:lvl1pPr>
          </a:lstStyle>
          <a:p>
            <a:pPr>
              <a:defRPr/>
            </a:pPr>
            <a:fld id="{9C982A44-4AF2-42B2-9E5F-BEC53F55244C}" type="slidenum">
              <a:rPr lang="it-IT"/>
              <a:pPr>
                <a:defRPr/>
              </a:pPr>
              <a:t>‹N›</a:t>
            </a:fld>
            <a:endParaRPr lang="it-IT"/>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Segnaposto titolo 1"/>
          <p:cNvSpPr>
            <a:spLocks noGrp="1"/>
          </p:cNvSpPr>
          <p:nvPr>
            <p:ph type="title"/>
          </p:nvPr>
        </p:nvSpPr>
        <p:spPr bwMode="auto">
          <a:xfrm>
            <a:off x="457200" y="274638"/>
            <a:ext cx="8229600" cy="1143000"/>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it-IT" smtClean="0"/>
              <a:t>Fare clic per modificare lo stile del titolo</a:t>
            </a:r>
          </a:p>
        </p:txBody>
      </p:sp>
      <p:sp>
        <p:nvSpPr>
          <p:cNvPr id="1027" name="Segnaposto testo 2"/>
          <p:cNvSpPr>
            <a:spLocks noGrp="1"/>
          </p:cNvSpPr>
          <p:nvPr>
            <p:ph type="body" idx="1"/>
          </p:nvPr>
        </p:nvSpPr>
        <p:spPr bwMode="auto">
          <a:xfrm>
            <a:off x="457200" y="1600200"/>
            <a:ext cx="8229600" cy="4525963"/>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p>
        </p:txBody>
      </p:sp>
      <p:sp>
        <p:nvSpPr>
          <p:cNvPr id="4" name="Segnaposto data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smtClean="0">
                <a:solidFill>
                  <a:schemeClr val="tx1">
                    <a:tint val="75000"/>
                  </a:schemeClr>
                </a:solidFill>
                <a:latin typeface="+mn-lt"/>
              </a:defRPr>
            </a:lvl1pPr>
          </a:lstStyle>
          <a:p>
            <a:pPr>
              <a:defRPr/>
            </a:pPr>
            <a:fld id="{BC7ADF94-7F01-443A-994F-D848EBA6BE1F}" type="datetimeFigureOut">
              <a:rPr lang="it-IT"/>
              <a:pPr>
                <a:defRPr/>
              </a:pPr>
              <a:t>18/01/2013</a:t>
            </a:fld>
            <a:endParaRPr lang="it-IT"/>
          </a:p>
        </p:txBody>
      </p:sp>
      <p:sp>
        <p:nvSpPr>
          <p:cNvPr id="5" name="Segnaposto piè di pagina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defRPr>
            </a:lvl1pPr>
          </a:lstStyle>
          <a:p>
            <a:pPr>
              <a:defRPr/>
            </a:pPr>
            <a:endParaRPr lang="it-IT"/>
          </a:p>
        </p:txBody>
      </p:sp>
      <p:sp>
        <p:nvSpPr>
          <p:cNvPr id="6" name="Segnaposto numero diapositiva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smtClean="0">
                <a:solidFill>
                  <a:schemeClr val="tx1">
                    <a:tint val="75000"/>
                  </a:schemeClr>
                </a:solidFill>
                <a:latin typeface="+mn-lt"/>
              </a:defRPr>
            </a:lvl1pPr>
          </a:lstStyle>
          <a:p>
            <a:pPr>
              <a:defRPr/>
            </a:pPr>
            <a:fld id="{DF7671B3-A5EF-4DBD-8AFA-B8AD1429A769}" type="slidenum">
              <a:rPr lang="it-IT"/>
              <a:pPr>
                <a:defRPr/>
              </a:pPr>
              <a:t>‹N›</a:t>
            </a:fld>
            <a:endParaRPr lang="it-IT"/>
          </a:p>
        </p:txBody>
      </p:sp>
    </p:spTree>
  </p:cSld>
  <p:clrMap bg1="lt1" tx1="dk1" bg2="lt2" tx2="dk2" accent1="accent1" accent2="accent2" accent3="accent3" accent4="accent4" accent5="accent5" accent6="accent6" hlink="hlink" folHlink="folHlink"/>
  <p:sldLayoutIdLst>
    <p:sldLayoutId id="2147483659" r:id="rId1"/>
    <p:sldLayoutId id="2147483658" r:id="rId2"/>
    <p:sldLayoutId id="2147483657" r:id="rId3"/>
    <p:sldLayoutId id="2147483656" r:id="rId4"/>
    <p:sldLayoutId id="2147483655" r:id="rId5"/>
    <p:sldLayoutId id="2147483654" r:id="rId6"/>
    <p:sldLayoutId id="2147483653" r:id="rId7"/>
    <p:sldLayoutId id="2147483652" r:id="rId8"/>
    <p:sldLayoutId id="2147483651" r:id="rId9"/>
    <p:sldLayoutId id="2147483650" r:id="rId10"/>
    <p:sldLayoutId id="2147483649" r:id="rId11"/>
  </p:sldLayoutIdLst>
  <p:txStyles>
    <p:titleStyle>
      <a:lvl1pPr algn="ctr" rtl="0" fontAlgn="base">
        <a:spcBef>
          <a:spcPct val="0"/>
        </a:spcBef>
        <a:spcAft>
          <a:spcPct val="0"/>
        </a:spcAft>
        <a:defRPr sz="4400" kern="1200">
          <a:solidFill>
            <a:schemeClr val="tx1"/>
          </a:solidFill>
          <a:latin typeface="+mj-lt"/>
          <a:ea typeface="+mj-ea"/>
          <a:cs typeface="+mj-cs"/>
        </a:defRPr>
      </a:lvl1pPr>
      <a:lvl2pPr algn="ctr" rtl="0" fontAlgn="base">
        <a:spcBef>
          <a:spcPct val="0"/>
        </a:spcBef>
        <a:spcAft>
          <a:spcPct val="0"/>
        </a:spcAft>
        <a:defRPr sz="4400">
          <a:solidFill>
            <a:schemeClr val="tx1"/>
          </a:solidFill>
          <a:latin typeface="Calibri" pitchFamily="34" charset="0"/>
        </a:defRPr>
      </a:lvl2pPr>
      <a:lvl3pPr algn="ctr" rtl="0" fontAlgn="base">
        <a:spcBef>
          <a:spcPct val="0"/>
        </a:spcBef>
        <a:spcAft>
          <a:spcPct val="0"/>
        </a:spcAft>
        <a:defRPr sz="4400">
          <a:solidFill>
            <a:schemeClr val="tx1"/>
          </a:solidFill>
          <a:latin typeface="Calibri" pitchFamily="34" charset="0"/>
        </a:defRPr>
      </a:lvl3pPr>
      <a:lvl4pPr algn="ctr" rtl="0" fontAlgn="base">
        <a:spcBef>
          <a:spcPct val="0"/>
        </a:spcBef>
        <a:spcAft>
          <a:spcPct val="0"/>
        </a:spcAft>
        <a:defRPr sz="4400">
          <a:solidFill>
            <a:schemeClr val="tx1"/>
          </a:solidFill>
          <a:latin typeface="Calibri" pitchFamily="34" charset="0"/>
        </a:defRPr>
      </a:lvl4pPr>
      <a:lvl5pPr algn="ctr" rtl="0" fontAlgn="base">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fontAlgn="base">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fontAlgn="base">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fontAlgn="base">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fontAlgn="base">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fontAlgn="base">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5.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1.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2" Type="http://schemas.openxmlformats.org/officeDocument/2006/relationships/image" Target="../media/image2.gif"/><Relationship Id="rId1" Type="http://schemas.openxmlformats.org/officeDocument/2006/relationships/slideLayout" Target="../slideLayouts/slideLayout5.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3"/>
          <p:cNvSpPr>
            <a:spLocks noGrp="1"/>
          </p:cNvSpPr>
          <p:nvPr>
            <p:ph type="ctrTitle"/>
          </p:nvPr>
        </p:nvSpPr>
        <p:spPr>
          <a:xfrm>
            <a:off x="467544" y="1844825"/>
            <a:ext cx="8280920" cy="1584175"/>
          </a:xfrm>
          <a:gradFill>
            <a:gsLst>
              <a:gs pos="0">
                <a:schemeClr val="accent6">
                  <a:lumMod val="60000"/>
                  <a:lumOff val="40000"/>
                </a:schemeClr>
              </a:gs>
              <a:gs pos="64999">
                <a:srgbClr val="F0EBD5"/>
              </a:gs>
              <a:gs pos="100000">
                <a:srgbClr val="D1C39F"/>
              </a:gs>
            </a:gsLst>
            <a:lin ang="5400000" scaled="0"/>
          </a:gradFill>
          <a:ln/>
        </p:spPr>
        <p:style>
          <a:lnRef idx="0">
            <a:schemeClr val="accent6"/>
          </a:lnRef>
          <a:fillRef idx="1003">
            <a:schemeClr val="lt2"/>
          </a:fillRef>
          <a:effectRef idx="3">
            <a:schemeClr val="accent6"/>
          </a:effectRef>
          <a:fontRef idx="minor">
            <a:schemeClr val="lt1"/>
          </a:fontRef>
        </p:style>
        <p:txBody>
          <a:bodyPr rtlCol="0">
            <a:normAutofit fontScale="90000"/>
          </a:bodyPr>
          <a:lstStyle/>
          <a:p>
            <a:pPr algn="l" fontAlgn="auto">
              <a:spcAft>
                <a:spcPts val="0"/>
              </a:spcAft>
              <a:tabLst>
                <a:tab pos="2332038" algn="l"/>
              </a:tabLst>
              <a:defRPr/>
            </a:pPr>
            <a:r>
              <a:rPr lang="it-IT" dirty="0" smtClean="0">
                <a:solidFill>
                  <a:srgbClr val="FF0000"/>
                </a:solidFill>
              </a:rPr>
              <a:t/>
            </a:r>
            <a:br>
              <a:rPr lang="it-IT" dirty="0" smtClean="0">
                <a:solidFill>
                  <a:srgbClr val="FF0000"/>
                </a:solidFill>
              </a:rPr>
            </a:br>
            <a:r>
              <a:rPr lang="it-IT" dirty="0" smtClean="0">
                <a:solidFill>
                  <a:srgbClr val="FF0000"/>
                </a:solidFill>
              </a:rPr>
              <a:t>PRIN 2012:	</a:t>
            </a:r>
            <a:br>
              <a:rPr lang="it-IT" dirty="0" smtClean="0">
                <a:solidFill>
                  <a:srgbClr val="FF0000"/>
                </a:solidFill>
              </a:rPr>
            </a:br>
            <a:r>
              <a:rPr lang="it-IT" sz="2800" b="1" dirty="0" smtClean="0">
                <a:solidFill>
                  <a:srgbClr val="FF0000"/>
                </a:solidFill>
              </a:rPr>
              <a:t>Programma di Ricerca di interesse Nazionale</a:t>
            </a:r>
            <a:br>
              <a:rPr lang="it-IT" sz="2800" b="1" dirty="0" smtClean="0">
                <a:solidFill>
                  <a:srgbClr val="FF0000"/>
                </a:solidFill>
              </a:rPr>
            </a:br>
            <a:r>
              <a:rPr lang="it-IT" sz="2800" b="1" dirty="0" smtClean="0">
                <a:solidFill>
                  <a:srgbClr val="FF0000"/>
                </a:solidFill>
              </a:rPr>
              <a:t>Decreto Ministeriale n. 957 del 28 dicembre 2012 </a:t>
            </a:r>
            <a:br>
              <a:rPr lang="it-IT" sz="2800" b="1" dirty="0" smtClean="0">
                <a:solidFill>
                  <a:srgbClr val="FF0000"/>
                </a:solidFill>
              </a:rPr>
            </a:br>
            <a:r>
              <a:rPr lang="it-IT" sz="2800" b="1" dirty="0" smtClean="0">
                <a:solidFill>
                  <a:srgbClr val="FF0000"/>
                </a:solidFill>
              </a:rPr>
              <a:t>			</a:t>
            </a:r>
            <a:r>
              <a:rPr lang="it-IT" sz="2800" dirty="0" smtClean="0">
                <a:solidFill>
                  <a:srgbClr val="FF0000"/>
                </a:solidFill>
              </a:rPr>
              <a:t>	</a:t>
            </a:r>
            <a:endParaRPr lang="it-IT" sz="2800" dirty="0">
              <a:solidFill>
                <a:srgbClr val="FF0000"/>
              </a:solidFill>
            </a:endParaRPr>
          </a:p>
        </p:txBody>
      </p:sp>
      <p:sp>
        <p:nvSpPr>
          <p:cNvPr id="8" name="Titolo 3"/>
          <p:cNvSpPr txBox="1">
            <a:spLocks/>
          </p:cNvSpPr>
          <p:nvPr/>
        </p:nvSpPr>
        <p:spPr>
          <a:xfrm>
            <a:off x="452927" y="4407247"/>
            <a:ext cx="8367546" cy="1470025"/>
          </a:xfrm>
          <a:prstGeom prst="rect">
            <a:avLst/>
          </a:prstGeom>
          <a:gradFill>
            <a:gsLst>
              <a:gs pos="0">
                <a:schemeClr val="accent6">
                  <a:lumMod val="60000"/>
                  <a:lumOff val="40000"/>
                </a:schemeClr>
              </a:gs>
              <a:gs pos="64999">
                <a:srgbClr val="F0EBD5"/>
              </a:gs>
              <a:gs pos="100000">
                <a:srgbClr val="D1C39F"/>
              </a:gs>
            </a:gsLst>
            <a:lin ang="5400000" scaled="0"/>
          </a:gradFill>
        </p:spPr>
        <p:style>
          <a:lnRef idx="0">
            <a:schemeClr val="accent6"/>
          </a:lnRef>
          <a:fillRef idx="1003">
            <a:schemeClr val="lt2"/>
          </a:fillRef>
          <a:effectRef idx="3">
            <a:schemeClr val="accent6"/>
          </a:effectRef>
          <a:fontRef idx="minor">
            <a:schemeClr val="lt1"/>
          </a:fontRef>
        </p:style>
        <p:txBody>
          <a:bodyPr anchor="ctr">
            <a:normAutofit fontScale="97500"/>
          </a:bodyPr>
          <a:lstStyle/>
          <a:p>
            <a:pPr fontAlgn="auto">
              <a:spcAft>
                <a:spcPts val="0"/>
              </a:spcAft>
              <a:defRPr/>
            </a:pPr>
            <a:r>
              <a:rPr lang="it-IT" sz="4000" dirty="0">
                <a:solidFill>
                  <a:schemeClr val="tx1"/>
                </a:solidFill>
              </a:rPr>
              <a:t>FUTURO IN RICERCA 2013:	</a:t>
            </a:r>
          </a:p>
          <a:p>
            <a:pPr fontAlgn="auto">
              <a:spcAft>
                <a:spcPts val="0"/>
              </a:spcAft>
              <a:defRPr/>
            </a:pPr>
            <a:r>
              <a:rPr lang="it-IT" sz="2600" b="1" dirty="0">
                <a:solidFill>
                  <a:schemeClr val="tx1"/>
                </a:solidFill>
              </a:rPr>
              <a:t>Decreto Ministeriale n. 956 del 28 dicembre 2012 		</a:t>
            </a:r>
          </a:p>
        </p:txBody>
      </p:sp>
      <p:pic>
        <p:nvPicPr>
          <p:cNvPr id="14343" name="Immagine 8"/>
          <p:cNvPicPr>
            <a:picLocks noChangeAspect="1" noChangeArrowheads="1"/>
          </p:cNvPicPr>
          <p:nvPr/>
        </p:nvPicPr>
        <p:blipFill>
          <a:blip r:embed="rId2"/>
          <a:srcRect/>
          <a:stretch>
            <a:fillRect/>
          </a:stretch>
        </p:blipFill>
        <p:spPr bwMode="auto">
          <a:xfrm>
            <a:off x="3924300" y="171450"/>
            <a:ext cx="723900" cy="809625"/>
          </a:xfrm>
          <a:prstGeom prst="rect">
            <a:avLst/>
          </a:prstGeom>
          <a:solidFill>
            <a:srgbClr val="FFFFFF"/>
          </a:solidFill>
          <a:ln w="9525">
            <a:noFill/>
            <a:miter lim="800000"/>
            <a:headEnd/>
            <a:tailEnd/>
          </a:ln>
        </p:spPr>
      </p:pic>
      <p:sp>
        <p:nvSpPr>
          <p:cNvPr id="14344" name="Rectangle 1"/>
          <p:cNvSpPr>
            <a:spLocks noChangeArrowheads="1"/>
          </p:cNvSpPr>
          <p:nvPr/>
        </p:nvSpPr>
        <p:spPr bwMode="auto">
          <a:xfrm>
            <a:off x="533400" y="1100138"/>
            <a:ext cx="7696200" cy="414337"/>
          </a:xfrm>
          <a:prstGeom prst="rect">
            <a:avLst/>
          </a:prstGeom>
          <a:noFill/>
          <a:ln w="9525">
            <a:noFill/>
            <a:miter lim="800000"/>
            <a:headEnd/>
            <a:tailEnd/>
          </a:ln>
        </p:spPr>
        <p:txBody>
          <a:bodyPr lIns="274551" bIns="0" anchor="ctr">
            <a:spAutoFit/>
          </a:bodyPr>
          <a:lstStyle/>
          <a:p>
            <a:r>
              <a:rPr lang="it-IT" sz="2400" i="1">
                <a:latin typeface="Tahoma" pitchFamily="34" charset="0"/>
                <a:cs typeface="Times New Roman" pitchFamily="18" charset="0"/>
              </a:rPr>
              <a:t>Ministero dell’ Istruzione dell’Università e della Ricerca</a:t>
            </a:r>
          </a:p>
          <a:p>
            <a:pPr eaLnBrk="0" hangingPunct="0"/>
            <a:endParaRPr lang="it-IT"/>
          </a:p>
        </p:txBody>
      </p:sp>
      <p:sp>
        <p:nvSpPr>
          <p:cNvPr id="14345" name="CasellaDiTesto 5"/>
          <p:cNvSpPr txBox="1">
            <a:spLocks noChangeArrowheads="1"/>
          </p:cNvSpPr>
          <p:nvPr/>
        </p:nvSpPr>
        <p:spPr bwMode="auto">
          <a:xfrm>
            <a:off x="7092950" y="6381750"/>
            <a:ext cx="1943100" cy="292100"/>
          </a:xfrm>
          <a:prstGeom prst="rect">
            <a:avLst/>
          </a:prstGeom>
          <a:noFill/>
          <a:ln w="9525">
            <a:noFill/>
            <a:miter lim="800000"/>
            <a:headEnd/>
            <a:tailEnd/>
          </a:ln>
        </p:spPr>
        <p:txBody>
          <a:bodyPr>
            <a:spAutoFit/>
          </a:bodyPr>
          <a:lstStyle/>
          <a:p>
            <a:r>
              <a:rPr lang="it-IT" sz="1300" b="1">
                <a:latin typeface="Calibri" pitchFamily="34" charset="0"/>
              </a:rPr>
              <a:t>A cura di Eugenia Spinaci</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950" y="4437063"/>
            <a:ext cx="8712200" cy="1368425"/>
          </a:xfrm>
        </p:spPr>
        <p:txBody>
          <a:bodyPr rtlCol="0">
            <a:noAutofit/>
          </a:bodyPr>
          <a:lstStyle/>
          <a:p>
            <a:pPr marL="0" indent="0" algn="just" fontAlgn="auto">
              <a:spcAft>
                <a:spcPts val="0"/>
              </a:spcAft>
              <a:buFont typeface="Arial" pitchFamily="34" charset="0"/>
              <a:buNone/>
              <a:defRPr/>
            </a:pPr>
            <a:r>
              <a:rPr lang="it-IT" sz="1600" cap="small" dirty="0" smtClean="0"/>
              <a:t>Ogni </a:t>
            </a:r>
            <a:r>
              <a:rPr lang="it-IT" sz="1600" cap="small" dirty="0" err="1" smtClean="0"/>
              <a:t>CdS</a:t>
            </a:r>
            <a:r>
              <a:rPr lang="it-IT" sz="1600" cap="small" dirty="0" smtClean="0"/>
              <a:t> è formato da esperti appartenenti alla banca dati MIUR; il numero di esperti di ogni </a:t>
            </a:r>
            <a:r>
              <a:rPr lang="it-IT" sz="1600" cap="small" dirty="0" err="1" smtClean="0"/>
              <a:t>CdS</a:t>
            </a:r>
            <a:r>
              <a:rPr lang="it-IT" sz="1600" cap="small" dirty="0" smtClean="0"/>
              <a:t> è definito dal CNGR, tenendo conto della necessità di copertura delle aree scientifiche interessate e della numerosità dei progetti di competenza; almeno un terzo dei componenti di ogni </a:t>
            </a:r>
            <a:r>
              <a:rPr lang="it-IT" sz="1600" cap="small" dirty="0" err="1" smtClean="0"/>
              <a:t>CdS</a:t>
            </a:r>
            <a:r>
              <a:rPr lang="it-IT" sz="1600" cap="small" dirty="0" smtClean="0"/>
              <a:t> deve essere costituito da esperti operanti all'estero; nell'ambito di ogni </a:t>
            </a:r>
            <a:r>
              <a:rPr lang="it-IT" sz="1600" cap="small" dirty="0" err="1" smtClean="0"/>
              <a:t>CdS</a:t>
            </a:r>
            <a:r>
              <a:rPr lang="it-IT" sz="1600" cap="small" dirty="0" smtClean="0"/>
              <a:t> deve essere prevista altresì una adeguata rappresentanza di soggetti che siano già risultati vincitori di uno dei precedenti bandi "Futuro in Ricerca"; </a:t>
            </a:r>
            <a:endParaRPr lang="it-IT" sz="1600" cap="small" dirty="0"/>
          </a:p>
        </p:txBody>
      </p:sp>
      <p:sp>
        <p:nvSpPr>
          <p:cNvPr id="4" name="Titolo 1"/>
          <p:cNvSpPr txBox="1">
            <a:spLocks/>
          </p:cNvSpPr>
          <p:nvPr/>
        </p:nvSpPr>
        <p:spPr>
          <a:xfrm>
            <a:off x="395288" y="765175"/>
            <a:ext cx="7772400" cy="533400"/>
          </a:xfrm>
          <a:prstGeom prst="rect">
            <a:avLst/>
          </a:prstGeom>
          <a:gradFill>
            <a:gsLst>
              <a:gs pos="0">
                <a:schemeClr val="bg2"/>
              </a:gs>
              <a:gs pos="64999">
                <a:srgbClr val="F0EBD5"/>
              </a:gs>
              <a:gs pos="100000">
                <a:srgbClr val="D1C39F"/>
              </a:gs>
            </a:gsLst>
            <a:lin ang="5400000" scaled="0"/>
          </a:gradFill>
        </p:spPr>
        <p:txBody>
          <a:bodyPr anchor="ctr"/>
          <a:lstStyle/>
          <a:p>
            <a:pPr algn="ctr" fontAlgn="auto">
              <a:spcAft>
                <a:spcPts val="0"/>
              </a:spcAft>
              <a:defRPr/>
            </a:pPr>
            <a:r>
              <a:rPr lang="it-IT" sz="3200" b="1" u="sng" dirty="0">
                <a:solidFill>
                  <a:schemeClr val="accent2">
                    <a:lumMod val="75000"/>
                  </a:schemeClr>
                </a:solidFill>
                <a:latin typeface="+mj-lt"/>
                <a:ea typeface="+mj-ea"/>
                <a:cs typeface="+mj-cs"/>
              </a:rPr>
              <a:t>PROCEDURE </a:t>
            </a:r>
            <a:r>
              <a:rPr lang="it-IT" sz="3200" b="1" u="sng" dirty="0" err="1">
                <a:solidFill>
                  <a:schemeClr val="accent2">
                    <a:lumMod val="75000"/>
                  </a:schemeClr>
                </a:solidFill>
                <a:latin typeface="+mj-lt"/>
                <a:ea typeface="+mj-ea"/>
                <a:cs typeface="+mj-cs"/>
              </a:rPr>
              <a:t>DI</a:t>
            </a:r>
            <a:r>
              <a:rPr lang="it-IT" sz="3200" b="1" u="sng" dirty="0">
                <a:solidFill>
                  <a:schemeClr val="accent2">
                    <a:lumMod val="75000"/>
                  </a:schemeClr>
                </a:solidFill>
                <a:latin typeface="+mj-lt"/>
                <a:ea typeface="+mj-ea"/>
                <a:cs typeface="+mj-cs"/>
              </a:rPr>
              <a:t> VALUTAZIONE</a:t>
            </a:r>
          </a:p>
        </p:txBody>
      </p:sp>
      <p:sp>
        <p:nvSpPr>
          <p:cNvPr id="5" name="Titolo 1"/>
          <p:cNvSpPr txBox="1">
            <a:spLocks/>
          </p:cNvSpPr>
          <p:nvPr/>
        </p:nvSpPr>
        <p:spPr>
          <a:xfrm>
            <a:off x="179388" y="188913"/>
            <a:ext cx="2376487" cy="533400"/>
          </a:xfrm>
          <a:prstGeom prst="rect">
            <a:avLst/>
          </a:prstGeom>
          <a:noFill/>
        </p:spPr>
        <p:txBody>
          <a:bodyPr anchor="ctr"/>
          <a:lstStyle/>
          <a:p>
            <a:pPr algn="ctr" fontAlgn="auto">
              <a:spcAft>
                <a:spcPts val="0"/>
              </a:spcAft>
              <a:defRPr/>
            </a:pPr>
            <a:r>
              <a:rPr lang="it-IT" b="1" u="sng" dirty="0">
                <a:solidFill>
                  <a:schemeClr val="accent2">
                    <a:lumMod val="75000"/>
                  </a:schemeClr>
                </a:solidFill>
                <a:latin typeface="+mj-lt"/>
                <a:ea typeface="+mj-ea"/>
                <a:cs typeface="+mj-cs"/>
              </a:rPr>
              <a:t>FUTURO IN RICERCA</a:t>
            </a:r>
          </a:p>
        </p:txBody>
      </p:sp>
      <p:sp>
        <p:nvSpPr>
          <p:cNvPr id="23556" name="Rettangolo 5"/>
          <p:cNvSpPr>
            <a:spLocks noChangeArrowheads="1"/>
          </p:cNvSpPr>
          <p:nvPr/>
        </p:nvSpPr>
        <p:spPr bwMode="auto">
          <a:xfrm>
            <a:off x="3492500" y="1484313"/>
            <a:ext cx="1150938" cy="585787"/>
          </a:xfrm>
          <a:prstGeom prst="rect">
            <a:avLst/>
          </a:prstGeom>
          <a:noFill/>
          <a:ln w="9525">
            <a:noFill/>
            <a:miter lim="800000"/>
            <a:headEnd/>
            <a:tailEnd/>
          </a:ln>
        </p:spPr>
        <p:txBody>
          <a:bodyPr wrap="none">
            <a:spAutoFit/>
          </a:bodyPr>
          <a:lstStyle/>
          <a:p>
            <a:r>
              <a:rPr lang="it-IT" sz="3200">
                <a:solidFill>
                  <a:srgbClr val="000000"/>
                </a:solidFill>
                <a:latin typeface="Calibri" pitchFamily="34" charset="0"/>
              </a:rPr>
              <a:t>CNGR</a:t>
            </a:r>
            <a:endParaRPr lang="it-IT">
              <a:latin typeface="Calibri" pitchFamily="34" charset="0"/>
            </a:endParaRPr>
          </a:p>
        </p:txBody>
      </p:sp>
      <p:sp>
        <p:nvSpPr>
          <p:cNvPr id="7" name="Freccia in giù 6"/>
          <p:cNvSpPr/>
          <p:nvPr/>
        </p:nvSpPr>
        <p:spPr>
          <a:xfrm>
            <a:off x="3995738" y="1989138"/>
            <a:ext cx="215900" cy="5762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3558" name="Rettangolo 7"/>
          <p:cNvSpPr>
            <a:spLocks noChangeArrowheads="1"/>
          </p:cNvSpPr>
          <p:nvPr/>
        </p:nvSpPr>
        <p:spPr bwMode="auto">
          <a:xfrm>
            <a:off x="3690938" y="2565400"/>
            <a:ext cx="809625" cy="584200"/>
          </a:xfrm>
          <a:prstGeom prst="rect">
            <a:avLst/>
          </a:prstGeom>
          <a:noFill/>
          <a:ln w="9525">
            <a:noFill/>
            <a:miter lim="800000"/>
            <a:headEnd/>
            <a:tailEnd/>
          </a:ln>
        </p:spPr>
        <p:txBody>
          <a:bodyPr wrap="none">
            <a:spAutoFit/>
          </a:bodyPr>
          <a:lstStyle/>
          <a:p>
            <a:r>
              <a:rPr lang="it-IT" sz="3200">
                <a:solidFill>
                  <a:srgbClr val="000000"/>
                </a:solidFill>
                <a:latin typeface="Calibri" pitchFamily="34" charset="0"/>
              </a:rPr>
              <a:t>CdS</a:t>
            </a:r>
            <a:endParaRPr lang="it-IT" sz="3200">
              <a:latin typeface="Calibri" pitchFamily="34" charset="0"/>
            </a:endParaRPr>
          </a:p>
        </p:txBody>
      </p:sp>
      <p:pic>
        <p:nvPicPr>
          <p:cNvPr id="23559" name="Picture 2" descr="http://www.newsabruzzo.it/wp-content/uploads/2012/02/segnale_attenzione.gif"/>
          <p:cNvPicPr>
            <a:picLocks noChangeAspect="1" noChangeArrowheads="1"/>
          </p:cNvPicPr>
          <p:nvPr/>
        </p:nvPicPr>
        <p:blipFill>
          <a:blip r:embed="rId2"/>
          <a:srcRect/>
          <a:stretch>
            <a:fillRect/>
          </a:stretch>
        </p:blipFill>
        <p:spPr bwMode="auto">
          <a:xfrm>
            <a:off x="250825" y="3284538"/>
            <a:ext cx="1008063" cy="809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288" y="765175"/>
            <a:ext cx="7772400" cy="533400"/>
          </a:xfrm>
          <a:prstGeom prst="rect">
            <a:avLst/>
          </a:prstGeom>
          <a:gradFill>
            <a:gsLst>
              <a:gs pos="0">
                <a:schemeClr val="bg2"/>
              </a:gs>
              <a:gs pos="64999">
                <a:srgbClr val="F0EBD5"/>
              </a:gs>
              <a:gs pos="100000">
                <a:srgbClr val="D1C39F"/>
              </a:gs>
            </a:gsLst>
            <a:lin ang="5400000" scaled="0"/>
          </a:gradFill>
        </p:spPr>
        <p:txBody>
          <a:bodyPr anchor="ctr"/>
          <a:lstStyle/>
          <a:p>
            <a:pPr algn="ctr" fontAlgn="auto">
              <a:spcAft>
                <a:spcPts val="0"/>
              </a:spcAft>
              <a:defRPr/>
            </a:pPr>
            <a:r>
              <a:rPr lang="it-IT" sz="3200" b="1" u="sng" dirty="0">
                <a:solidFill>
                  <a:schemeClr val="accent2">
                    <a:lumMod val="75000"/>
                  </a:schemeClr>
                </a:solidFill>
                <a:latin typeface="+mj-lt"/>
                <a:ea typeface="+mj-ea"/>
                <a:cs typeface="+mj-cs"/>
              </a:rPr>
              <a:t>PROCEDURE </a:t>
            </a:r>
            <a:r>
              <a:rPr lang="it-IT" sz="3200" b="1" u="sng" dirty="0" err="1">
                <a:solidFill>
                  <a:schemeClr val="accent2">
                    <a:lumMod val="75000"/>
                  </a:schemeClr>
                </a:solidFill>
                <a:latin typeface="+mj-lt"/>
                <a:ea typeface="+mj-ea"/>
                <a:cs typeface="+mj-cs"/>
              </a:rPr>
              <a:t>DI</a:t>
            </a:r>
            <a:r>
              <a:rPr lang="it-IT" sz="3200" b="1" u="sng" dirty="0">
                <a:solidFill>
                  <a:schemeClr val="accent2">
                    <a:lumMod val="75000"/>
                  </a:schemeClr>
                </a:solidFill>
                <a:latin typeface="+mj-lt"/>
                <a:ea typeface="+mj-ea"/>
                <a:cs typeface="+mj-cs"/>
              </a:rPr>
              <a:t> VALUTAZIONE</a:t>
            </a:r>
          </a:p>
        </p:txBody>
      </p:sp>
      <p:sp>
        <p:nvSpPr>
          <p:cNvPr id="6" name="Titolo 1"/>
          <p:cNvSpPr txBox="1">
            <a:spLocks/>
          </p:cNvSpPr>
          <p:nvPr/>
        </p:nvSpPr>
        <p:spPr>
          <a:xfrm>
            <a:off x="179388" y="188913"/>
            <a:ext cx="2376487" cy="533400"/>
          </a:xfrm>
          <a:prstGeom prst="rect">
            <a:avLst/>
          </a:prstGeom>
          <a:noFill/>
        </p:spPr>
        <p:txBody>
          <a:bodyPr anchor="ctr"/>
          <a:lstStyle/>
          <a:p>
            <a:pPr algn="ctr" fontAlgn="auto">
              <a:spcAft>
                <a:spcPts val="0"/>
              </a:spcAft>
              <a:defRPr/>
            </a:pPr>
            <a:r>
              <a:rPr lang="it-IT" b="1" u="sng" dirty="0">
                <a:solidFill>
                  <a:schemeClr val="accent2">
                    <a:lumMod val="75000"/>
                  </a:schemeClr>
                </a:solidFill>
                <a:latin typeface="+mj-lt"/>
                <a:ea typeface="+mj-ea"/>
                <a:cs typeface="+mj-cs"/>
              </a:rPr>
              <a:t>PRIN</a:t>
            </a:r>
          </a:p>
        </p:txBody>
      </p:sp>
      <p:sp>
        <p:nvSpPr>
          <p:cNvPr id="24579" name="Rettangolo 9"/>
          <p:cNvSpPr>
            <a:spLocks noChangeArrowheads="1"/>
          </p:cNvSpPr>
          <p:nvPr/>
        </p:nvSpPr>
        <p:spPr bwMode="auto">
          <a:xfrm>
            <a:off x="250825" y="3101975"/>
            <a:ext cx="3673475" cy="1014413"/>
          </a:xfrm>
          <a:prstGeom prst="rect">
            <a:avLst/>
          </a:prstGeom>
          <a:noFill/>
          <a:ln w="9525">
            <a:solidFill>
              <a:srgbClr val="C00000"/>
            </a:solidFill>
            <a:miter lim="800000"/>
            <a:headEnd/>
            <a:tailEnd/>
          </a:ln>
        </p:spPr>
        <p:txBody>
          <a:bodyPr>
            <a:spAutoFit/>
          </a:bodyPr>
          <a:lstStyle/>
          <a:p>
            <a:r>
              <a:rPr lang="it-IT" sz="2000" b="1">
                <a:solidFill>
                  <a:srgbClr val="000000"/>
                </a:solidFill>
                <a:latin typeface="Calibri" pitchFamily="34" charset="0"/>
              </a:rPr>
              <a:t>La procedura di valutazione e selezione delle proposte si svolge in due fasi:</a:t>
            </a:r>
            <a:endParaRPr lang="it-IT" sz="2000" b="1">
              <a:latin typeface="Calibri" pitchFamily="34" charset="0"/>
            </a:endParaRPr>
          </a:p>
        </p:txBody>
      </p:sp>
      <p:sp>
        <p:nvSpPr>
          <p:cNvPr id="24580" name="Rettangolo 10"/>
          <p:cNvSpPr>
            <a:spLocks noChangeArrowheads="1"/>
          </p:cNvSpPr>
          <p:nvPr/>
        </p:nvSpPr>
        <p:spPr bwMode="auto">
          <a:xfrm>
            <a:off x="4356100" y="2420938"/>
            <a:ext cx="4248150" cy="830262"/>
          </a:xfrm>
          <a:prstGeom prst="rect">
            <a:avLst/>
          </a:prstGeom>
          <a:noFill/>
          <a:ln w="9525">
            <a:solidFill>
              <a:srgbClr val="C00000"/>
            </a:solidFill>
            <a:miter lim="800000"/>
            <a:headEnd/>
            <a:tailEnd/>
          </a:ln>
        </p:spPr>
        <p:txBody>
          <a:bodyPr>
            <a:spAutoFit/>
          </a:bodyPr>
          <a:lstStyle/>
          <a:p>
            <a:r>
              <a:rPr lang="it-IT" sz="1600" b="1">
                <a:solidFill>
                  <a:srgbClr val="000000"/>
                </a:solidFill>
                <a:latin typeface="Calibri" pitchFamily="34" charset="0"/>
              </a:rPr>
              <a:t>preselezione, sulla base di sintetiche proposte, da presentare entro l’11 febbraio 2013; curata dalle singole Università</a:t>
            </a:r>
            <a:endParaRPr lang="it-IT" sz="1600" b="1">
              <a:latin typeface="Calibri" pitchFamily="34" charset="0"/>
            </a:endParaRPr>
          </a:p>
        </p:txBody>
      </p:sp>
      <p:sp>
        <p:nvSpPr>
          <p:cNvPr id="24581" name="Rettangolo 11"/>
          <p:cNvSpPr>
            <a:spLocks noChangeArrowheads="1"/>
          </p:cNvSpPr>
          <p:nvPr/>
        </p:nvSpPr>
        <p:spPr bwMode="auto">
          <a:xfrm>
            <a:off x="4356100" y="4076700"/>
            <a:ext cx="4248150" cy="585788"/>
          </a:xfrm>
          <a:prstGeom prst="rect">
            <a:avLst/>
          </a:prstGeom>
          <a:noFill/>
          <a:ln w="9525">
            <a:solidFill>
              <a:srgbClr val="C00000"/>
            </a:solidFill>
            <a:miter lim="800000"/>
            <a:headEnd/>
            <a:tailEnd/>
          </a:ln>
        </p:spPr>
        <p:txBody>
          <a:bodyPr>
            <a:spAutoFit/>
          </a:bodyPr>
          <a:lstStyle/>
          <a:p>
            <a:r>
              <a:rPr lang="it-IT" sz="1600" b="1">
                <a:solidFill>
                  <a:srgbClr val="000000"/>
                </a:solidFill>
                <a:latin typeface="Calibri" pitchFamily="34" charset="0"/>
              </a:rPr>
              <a:t>valutazione, sulla base di più dettagliati progetti, da presentare entro il 14 giugno 2013</a:t>
            </a:r>
          </a:p>
        </p:txBody>
      </p:sp>
      <p:sp>
        <p:nvSpPr>
          <p:cNvPr id="9" name="Parentesi graffa aperta 8"/>
          <p:cNvSpPr/>
          <p:nvPr/>
        </p:nvSpPr>
        <p:spPr>
          <a:xfrm>
            <a:off x="3995738" y="2349500"/>
            <a:ext cx="288925" cy="2519363"/>
          </a:xfrm>
          <a:prstGeom prst="leftBrace">
            <a:avLst/>
          </a:prstGeom>
          <a:ln>
            <a:solidFill>
              <a:srgbClr val="D92B3C"/>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
        <p:nvSpPr>
          <p:cNvPr id="2" name="Rettangolo 1"/>
          <p:cNvSpPr/>
          <p:nvPr/>
        </p:nvSpPr>
        <p:spPr>
          <a:xfrm>
            <a:off x="611188" y="5157788"/>
            <a:ext cx="7416800" cy="1366837"/>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it-IT" sz="1600" b="1" cap="small" dirty="0">
                <a:solidFill>
                  <a:schemeClr val="tx1"/>
                </a:solidFill>
              </a:rPr>
              <a:t>tutta la procedura è curata dal Ministero, che opera mediante Comitati di Selezione (</a:t>
            </a:r>
            <a:r>
              <a:rPr lang="it-IT" sz="1600" b="1" cap="small" dirty="0" err="1">
                <a:solidFill>
                  <a:schemeClr val="tx1"/>
                </a:solidFill>
              </a:rPr>
              <a:t>CdS</a:t>
            </a:r>
            <a:r>
              <a:rPr lang="it-IT" sz="1600" b="1" cap="small" dirty="0">
                <a:solidFill>
                  <a:schemeClr val="tx1"/>
                </a:solidFill>
              </a:rPr>
              <a:t>), riferiti ai settori ERC, nominati con decreto direttoriale, entro il 28 febbraio 2013, previa designazione dei suoi componenti da parte del Comitato Nazionale dei Garanti della Ricerca (CNGR). </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107950" y="4437063"/>
            <a:ext cx="8712200" cy="1584325"/>
          </a:xfrm>
        </p:spPr>
        <p:txBody>
          <a:bodyPr rtlCol="0">
            <a:noAutofit/>
          </a:bodyPr>
          <a:lstStyle/>
          <a:p>
            <a:pPr marL="0" indent="0" algn="just" fontAlgn="auto">
              <a:spcAft>
                <a:spcPts val="0"/>
              </a:spcAft>
              <a:buFont typeface="Arial" pitchFamily="34" charset="0"/>
              <a:buNone/>
              <a:defRPr/>
            </a:pPr>
            <a:r>
              <a:rPr lang="it-IT" sz="1600" cap="small" dirty="0" smtClean="0"/>
              <a:t>Selezione (</a:t>
            </a:r>
            <a:r>
              <a:rPr lang="it-IT" sz="1600" cap="small" dirty="0" err="1" smtClean="0"/>
              <a:t>CdS</a:t>
            </a:r>
            <a:r>
              <a:rPr lang="it-IT" sz="1600" cap="small" dirty="0" smtClean="0"/>
              <a:t>), riferiti ai settori ERC, nominati con decreto direttoriale, previa designazione dei suoi componenti da parte del Comitato Nazionale dei Garanti della Ricerca (CNGR).</a:t>
            </a:r>
          </a:p>
          <a:p>
            <a:pPr marL="0" indent="0" algn="just" fontAlgn="auto">
              <a:spcAft>
                <a:spcPts val="0"/>
              </a:spcAft>
              <a:buFont typeface="Arial" pitchFamily="34" charset="0"/>
              <a:buNone/>
              <a:defRPr/>
            </a:pPr>
            <a:r>
              <a:rPr lang="it-IT" sz="1600" cap="small" dirty="0" smtClean="0"/>
              <a:t>Ogni </a:t>
            </a:r>
            <a:r>
              <a:rPr lang="it-IT" sz="1600" cap="small" dirty="0" err="1" smtClean="0"/>
              <a:t>CdS</a:t>
            </a:r>
            <a:r>
              <a:rPr lang="it-IT" sz="1600" cap="small" dirty="0" smtClean="0"/>
              <a:t> è formato da esperti appartenenti alla banca dati MIUR; il numero di esperti di ogni </a:t>
            </a:r>
            <a:r>
              <a:rPr lang="it-IT" sz="1600" cap="small" dirty="0" err="1" smtClean="0"/>
              <a:t>CdS</a:t>
            </a:r>
            <a:r>
              <a:rPr lang="it-IT" sz="1600" cap="small" dirty="0" smtClean="0"/>
              <a:t> è definito dal CNGR, tenendo conto della necessità di copertura delle aree scientifiche interessate e della numerosità dei progetti di competenza; almeno un terzo dei componenti di ogni </a:t>
            </a:r>
            <a:r>
              <a:rPr lang="it-IT" sz="1600" cap="small" dirty="0" err="1" smtClean="0"/>
              <a:t>CdS</a:t>
            </a:r>
            <a:r>
              <a:rPr lang="it-IT" sz="1600" cap="small" dirty="0" smtClean="0"/>
              <a:t> deve essere costituito da esperti operanti all’estero</a:t>
            </a:r>
            <a:endParaRPr lang="it-IT" sz="1600" b="1" cap="small" dirty="0"/>
          </a:p>
        </p:txBody>
      </p:sp>
      <p:sp>
        <p:nvSpPr>
          <p:cNvPr id="4" name="Titolo 1"/>
          <p:cNvSpPr txBox="1">
            <a:spLocks/>
          </p:cNvSpPr>
          <p:nvPr/>
        </p:nvSpPr>
        <p:spPr>
          <a:xfrm>
            <a:off x="395288" y="765175"/>
            <a:ext cx="7772400" cy="533400"/>
          </a:xfrm>
          <a:prstGeom prst="rect">
            <a:avLst/>
          </a:prstGeom>
          <a:gradFill>
            <a:gsLst>
              <a:gs pos="0">
                <a:schemeClr val="bg2"/>
              </a:gs>
              <a:gs pos="64999">
                <a:srgbClr val="F0EBD5"/>
              </a:gs>
              <a:gs pos="100000">
                <a:srgbClr val="D1C39F"/>
              </a:gs>
            </a:gsLst>
            <a:lin ang="5400000" scaled="0"/>
          </a:gradFill>
        </p:spPr>
        <p:txBody>
          <a:bodyPr anchor="ctr"/>
          <a:lstStyle/>
          <a:p>
            <a:pPr algn="ctr" fontAlgn="auto">
              <a:spcAft>
                <a:spcPts val="0"/>
              </a:spcAft>
              <a:defRPr/>
            </a:pPr>
            <a:r>
              <a:rPr lang="it-IT" sz="3200" b="1" u="sng" dirty="0">
                <a:solidFill>
                  <a:schemeClr val="accent2">
                    <a:lumMod val="75000"/>
                  </a:schemeClr>
                </a:solidFill>
                <a:latin typeface="+mj-lt"/>
                <a:ea typeface="+mj-ea"/>
                <a:cs typeface="+mj-cs"/>
              </a:rPr>
              <a:t>PROCEDURE </a:t>
            </a:r>
            <a:r>
              <a:rPr lang="it-IT" sz="3200" b="1" u="sng" dirty="0" err="1">
                <a:solidFill>
                  <a:schemeClr val="accent2">
                    <a:lumMod val="75000"/>
                  </a:schemeClr>
                </a:solidFill>
                <a:latin typeface="+mj-lt"/>
                <a:ea typeface="+mj-ea"/>
                <a:cs typeface="+mj-cs"/>
              </a:rPr>
              <a:t>DI</a:t>
            </a:r>
            <a:r>
              <a:rPr lang="it-IT" sz="3200" b="1" u="sng" dirty="0">
                <a:solidFill>
                  <a:schemeClr val="accent2">
                    <a:lumMod val="75000"/>
                  </a:schemeClr>
                </a:solidFill>
                <a:latin typeface="+mj-lt"/>
                <a:ea typeface="+mj-ea"/>
                <a:cs typeface="+mj-cs"/>
              </a:rPr>
              <a:t> VALUTAZIONE</a:t>
            </a:r>
          </a:p>
        </p:txBody>
      </p:sp>
      <p:sp>
        <p:nvSpPr>
          <p:cNvPr id="5" name="Titolo 1"/>
          <p:cNvSpPr txBox="1">
            <a:spLocks/>
          </p:cNvSpPr>
          <p:nvPr/>
        </p:nvSpPr>
        <p:spPr>
          <a:xfrm>
            <a:off x="179388" y="188913"/>
            <a:ext cx="2376487" cy="533400"/>
          </a:xfrm>
          <a:prstGeom prst="rect">
            <a:avLst/>
          </a:prstGeom>
          <a:noFill/>
        </p:spPr>
        <p:txBody>
          <a:bodyPr anchor="ctr"/>
          <a:lstStyle/>
          <a:p>
            <a:pPr algn="ctr" fontAlgn="auto">
              <a:spcAft>
                <a:spcPts val="0"/>
              </a:spcAft>
              <a:defRPr/>
            </a:pPr>
            <a:r>
              <a:rPr lang="it-IT" b="1" u="sng" dirty="0">
                <a:solidFill>
                  <a:schemeClr val="accent2">
                    <a:lumMod val="75000"/>
                  </a:schemeClr>
                </a:solidFill>
                <a:latin typeface="+mj-lt"/>
                <a:ea typeface="+mj-ea"/>
                <a:cs typeface="+mj-cs"/>
              </a:rPr>
              <a:t>PRIN</a:t>
            </a:r>
          </a:p>
        </p:txBody>
      </p:sp>
      <p:sp>
        <p:nvSpPr>
          <p:cNvPr id="25604" name="Rettangolo 5"/>
          <p:cNvSpPr>
            <a:spLocks noChangeArrowheads="1"/>
          </p:cNvSpPr>
          <p:nvPr/>
        </p:nvSpPr>
        <p:spPr bwMode="auto">
          <a:xfrm>
            <a:off x="3492500" y="1484313"/>
            <a:ext cx="1150938" cy="585787"/>
          </a:xfrm>
          <a:prstGeom prst="rect">
            <a:avLst/>
          </a:prstGeom>
          <a:noFill/>
          <a:ln w="9525">
            <a:noFill/>
            <a:miter lim="800000"/>
            <a:headEnd/>
            <a:tailEnd/>
          </a:ln>
        </p:spPr>
        <p:txBody>
          <a:bodyPr wrap="none">
            <a:spAutoFit/>
          </a:bodyPr>
          <a:lstStyle/>
          <a:p>
            <a:r>
              <a:rPr lang="it-IT" sz="3200">
                <a:solidFill>
                  <a:srgbClr val="000000"/>
                </a:solidFill>
                <a:latin typeface="Calibri" pitchFamily="34" charset="0"/>
              </a:rPr>
              <a:t>CNGR</a:t>
            </a:r>
            <a:endParaRPr lang="it-IT">
              <a:latin typeface="Calibri" pitchFamily="34" charset="0"/>
            </a:endParaRPr>
          </a:p>
        </p:txBody>
      </p:sp>
      <p:sp>
        <p:nvSpPr>
          <p:cNvPr id="7" name="Freccia in giù 6"/>
          <p:cNvSpPr/>
          <p:nvPr/>
        </p:nvSpPr>
        <p:spPr>
          <a:xfrm>
            <a:off x="3995738" y="1989138"/>
            <a:ext cx="215900" cy="576262"/>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5606" name="Rettangolo 7"/>
          <p:cNvSpPr>
            <a:spLocks noChangeArrowheads="1"/>
          </p:cNvSpPr>
          <p:nvPr/>
        </p:nvSpPr>
        <p:spPr bwMode="auto">
          <a:xfrm>
            <a:off x="3690938" y="2565400"/>
            <a:ext cx="809625" cy="584200"/>
          </a:xfrm>
          <a:prstGeom prst="rect">
            <a:avLst/>
          </a:prstGeom>
          <a:noFill/>
          <a:ln w="9525">
            <a:noFill/>
            <a:miter lim="800000"/>
            <a:headEnd/>
            <a:tailEnd/>
          </a:ln>
        </p:spPr>
        <p:txBody>
          <a:bodyPr wrap="none">
            <a:spAutoFit/>
          </a:bodyPr>
          <a:lstStyle/>
          <a:p>
            <a:r>
              <a:rPr lang="it-IT" sz="3200">
                <a:solidFill>
                  <a:srgbClr val="000000"/>
                </a:solidFill>
                <a:latin typeface="Calibri" pitchFamily="34" charset="0"/>
              </a:rPr>
              <a:t>CdS</a:t>
            </a:r>
            <a:endParaRPr lang="it-IT" sz="3200">
              <a:latin typeface="Calibri" pitchFamily="34" charset="0"/>
            </a:endParaRPr>
          </a:p>
        </p:txBody>
      </p:sp>
      <p:pic>
        <p:nvPicPr>
          <p:cNvPr id="25607" name="Picture 2" descr="http://www.newsabruzzo.it/wp-content/uploads/2012/02/segnale_attenzione.gif"/>
          <p:cNvPicPr>
            <a:picLocks noChangeAspect="1" noChangeArrowheads="1"/>
          </p:cNvPicPr>
          <p:nvPr/>
        </p:nvPicPr>
        <p:blipFill>
          <a:blip r:embed="rId2"/>
          <a:srcRect/>
          <a:stretch>
            <a:fillRect/>
          </a:stretch>
        </p:blipFill>
        <p:spPr bwMode="auto">
          <a:xfrm>
            <a:off x="250825" y="3284538"/>
            <a:ext cx="1008063" cy="80962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3" name="Connettore 2 12"/>
          <p:cNvCxnSpPr/>
          <p:nvPr/>
        </p:nvCxnSpPr>
        <p:spPr>
          <a:xfrm>
            <a:off x="5765800" y="1365250"/>
            <a:ext cx="549275" cy="7938"/>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 name="Titolo 1"/>
          <p:cNvSpPr>
            <a:spLocks noGrp="1"/>
          </p:cNvSpPr>
          <p:nvPr>
            <p:ph type="title"/>
          </p:nvPr>
        </p:nvSpPr>
        <p:spPr>
          <a:xfrm>
            <a:off x="457200" y="188913"/>
            <a:ext cx="8229600" cy="417512"/>
          </a:xfrm>
          <a:gradFill>
            <a:gsLst>
              <a:gs pos="0">
                <a:schemeClr val="bg2"/>
              </a:gs>
              <a:gs pos="64999">
                <a:srgbClr val="F0EBD5"/>
              </a:gs>
              <a:gs pos="100000">
                <a:srgbClr val="D1C39F"/>
              </a:gs>
            </a:gsLst>
            <a:lin ang="5400000" scaled="0"/>
          </a:gradFill>
        </p:spPr>
        <p:txBody>
          <a:bodyPr rtlCol="0">
            <a:noAutofit/>
          </a:bodyPr>
          <a:lstStyle/>
          <a:p>
            <a:pPr fontAlgn="auto">
              <a:spcAft>
                <a:spcPts val="0"/>
              </a:spcAft>
              <a:defRPr/>
            </a:pPr>
            <a:r>
              <a:rPr lang="it-IT" sz="3000" b="1" u="sng" dirty="0" smtClean="0">
                <a:solidFill>
                  <a:schemeClr val="accent2">
                    <a:lumMod val="75000"/>
                  </a:schemeClr>
                </a:solidFill>
              </a:rPr>
              <a:t>CLASSI </a:t>
            </a:r>
            <a:r>
              <a:rPr lang="it-IT" sz="3000" b="1" u="sng" dirty="0" err="1" smtClean="0">
                <a:solidFill>
                  <a:schemeClr val="accent2">
                    <a:lumMod val="75000"/>
                  </a:schemeClr>
                </a:solidFill>
              </a:rPr>
              <a:t>DI</a:t>
            </a:r>
            <a:r>
              <a:rPr lang="it-IT" sz="3000" b="1" u="sng" dirty="0" smtClean="0">
                <a:solidFill>
                  <a:schemeClr val="accent2">
                    <a:lumMod val="75000"/>
                  </a:schemeClr>
                </a:solidFill>
              </a:rPr>
              <a:t> GIUDIZIO</a:t>
            </a:r>
          </a:p>
        </p:txBody>
      </p:sp>
      <p:sp>
        <p:nvSpPr>
          <p:cNvPr id="4" name="Sottotitolo 2"/>
          <p:cNvSpPr>
            <a:spLocks noGrp="1"/>
          </p:cNvSpPr>
          <p:nvPr>
            <p:ph idx="1"/>
          </p:nvPr>
        </p:nvSpPr>
        <p:spPr>
          <a:xfrm>
            <a:off x="250825" y="2276475"/>
            <a:ext cx="8497888" cy="4510088"/>
          </a:xfrm>
        </p:spPr>
        <p:txBody>
          <a:bodyPr rtlCol="0">
            <a:noAutofit/>
          </a:bodyPr>
          <a:lstStyle/>
          <a:p>
            <a:pPr marL="0" lvl="1" indent="0" algn="just" fontAlgn="auto">
              <a:spcAft>
                <a:spcPts val="0"/>
              </a:spcAft>
              <a:buFont typeface="Arial" pitchFamily="34" charset="0"/>
              <a:buChar char="–"/>
              <a:defRPr/>
            </a:pPr>
            <a:r>
              <a:rPr lang="it-IT" sz="1200" b="1" cap="small" dirty="0" smtClean="0"/>
              <a:t>A - Eccellente: </a:t>
            </a:r>
          </a:p>
          <a:p>
            <a:pPr marL="0" lvl="1" indent="0" algn="just" fontAlgn="auto">
              <a:spcAft>
                <a:spcPts val="0"/>
              </a:spcAft>
              <a:buFont typeface="Arial" pitchFamily="34" charset="0"/>
              <a:buNone/>
              <a:defRPr/>
            </a:pPr>
            <a:r>
              <a:rPr lang="it-IT" sz="1200" cap="small" dirty="0" smtClean="0"/>
              <a:t>pienamente convincente, senza alcuna debolezza (</a:t>
            </a:r>
            <a:r>
              <a:rPr lang="it-IT" sz="1200" cap="small" dirty="0" err="1" smtClean="0"/>
              <a:t>Excellent</a:t>
            </a:r>
            <a:r>
              <a:rPr lang="it-IT" sz="1200" cap="small" dirty="0" smtClean="0"/>
              <a:t>: </a:t>
            </a:r>
            <a:r>
              <a:rPr lang="it-IT" sz="1200" cap="small" dirty="0" err="1" smtClean="0"/>
              <a:t>fully</a:t>
            </a:r>
            <a:r>
              <a:rPr lang="it-IT" sz="1200" cap="small" dirty="0" smtClean="0"/>
              <a:t> </a:t>
            </a:r>
            <a:r>
              <a:rPr lang="it-IT" sz="1200" cap="small" dirty="0" err="1" smtClean="0"/>
              <a:t>convincing</a:t>
            </a:r>
            <a:r>
              <a:rPr lang="it-IT" sz="1200" cap="small" dirty="0" smtClean="0"/>
              <a:t>, </a:t>
            </a:r>
            <a:r>
              <a:rPr lang="it-IT" sz="1200" cap="small" dirty="0" err="1" smtClean="0"/>
              <a:t>without</a:t>
            </a:r>
            <a:r>
              <a:rPr lang="it-IT" sz="1200" cap="small" dirty="0" smtClean="0"/>
              <a:t> </a:t>
            </a:r>
            <a:r>
              <a:rPr lang="it-IT" sz="1200" cap="small" dirty="0" err="1" smtClean="0"/>
              <a:t>weaknesses</a:t>
            </a:r>
            <a:r>
              <a:rPr lang="it-IT" sz="1200" cap="small" dirty="0" smtClean="0"/>
              <a:t>). Si riferisce a elementi delle proposte che il revisore, sulla base della propria esperienza, colloca nel 5% più alto (quindi tra il 100° e il 95° percentile); </a:t>
            </a:r>
          </a:p>
          <a:p>
            <a:pPr marL="0" lvl="1" indent="0" algn="just" fontAlgn="auto">
              <a:spcAft>
                <a:spcPts val="0"/>
              </a:spcAft>
              <a:buFont typeface="Arial" pitchFamily="34" charset="0"/>
              <a:buNone/>
              <a:defRPr/>
            </a:pPr>
            <a:r>
              <a:rPr lang="it-IT" sz="1200" b="1" cap="small" dirty="0" smtClean="0">
                <a:solidFill>
                  <a:srgbClr val="FF0000"/>
                </a:solidFill>
              </a:rPr>
              <a:t>punteggio 5</a:t>
            </a:r>
          </a:p>
          <a:p>
            <a:pPr marL="0" lvl="1" indent="0" algn="just" fontAlgn="auto">
              <a:spcAft>
                <a:spcPts val="0"/>
              </a:spcAft>
              <a:buFont typeface="Arial" pitchFamily="34" charset="0"/>
              <a:buChar char="–"/>
              <a:defRPr/>
            </a:pPr>
            <a:r>
              <a:rPr lang="it-IT" sz="1200" b="1" cap="small" dirty="0" smtClean="0"/>
              <a:t>B - Ottimo: </a:t>
            </a:r>
          </a:p>
          <a:p>
            <a:pPr marL="0" lvl="1" indent="0" algn="just" fontAlgn="auto">
              <a:spcAft>
                <a:spcPts val="0"/>
              </a:spcAft>
              <a:buFont typeface="Arial" pitchFamily="34" charset="0"/>
              <a:buNone/>
              <a:defRPr/>
            </a:pPr>
            <a:r>
              <a:rPr lang="it-IT" sz="1200" cap="small" dirty="0" smtClean="0"/>
              <a:t>molto convincente con al più qualche debolezza minore (</a:t>
            </a:r>
            <a:r>
              <a:rPr lang="it-IT" sz="1200" cap="small" dirty="0" err="1" smtClean="0"/>
              <a:t>Very</a:t>
            </a:r>
            <a:r>
              <a:rPr lang="it-IT" sz="1200" cap="small" dirty="0" smtClean="0"/>
              <a:t> </a:t>
            </a:r>
            <a:r>
              <a:rPr lang="it-IT" sz="1200" cap="small" dirty="0" err="1" smtClean="0"/>
              <a:t>Good</a:t>
            </a:r>
            <a:r>
              <a:rPr lang="it-IT" sz="1200" cap="small" dirty="0" smtClean="0"/>
              <a:t>: </a:t>
            </a:r>
            <a:r>
              <a:rPr lang="it-IT" sz="1200" cap="small" dirty="0" err="1" smtClean="0"/>
              <a:t>extremely</a:t>
            </a:r>
            <a:r>
              <a:rPr lang="it-IT" sz="1200" cap="small" dirty="0" smtClean="0"/>
              <a:t> strong with at </a:t>
            </a:r>
            <a:r>
              <a:rPr lang="it-IT" sz="1200" cap="small" dirty="0" err="1" smtClean="0"/>
              <a:t>most</a:t>
            </a:r>
            <a:r>
              <a:rPr lang="it-IT" sz="1200" cap="small" dirty="0" smtClean="0"/>
              <a:t> some minor </a:t>
            </a:r>
            <a:r>
              <a:rPr lang="it-IT" sz="1200" cap="small" dirty="0" err="1" smtClean="0"/>
              <a:t>weakness</a:t>
            </a:r>
            <a:r>
              <a:rPr lang="it-IT" sz="1200" cap="small" dirty="0" smtClean="0"/>
              <a:t>). Si riferisce a elementi delle proposte che il revisore, sulla base della propria esperienza, colloca nel successivo 5% (quindi tra il 95° e il 90° percentile); </a:t>
            </a:r>
            <a:r>
              <a:rPr lang="it-IT" sz="1200" b="1" cap="small" dirty="0" smtClean="0">
                <a:solidFill>
                  <a:srgbClr val="FF0000"/>
                </a:solidFill>
              </a:rPr>
              <a:t>punteggio 4</a:t>
            </a:r>
          </a:p>
          <a:p>
            <a:pPr marL="0" lvl="1" indent="0" algn="just" fontAlgn="auto">
              <a:spcAft>
                <a:spcPts val="0"/>
              </a:spcAft>
              <a:buFont typeface="Arial" pitchFamily="34" charset="0"/>
              <a:buChar char="–"/>
              <a:defRPr/>
            </a:pPr>
            <a:r>
              <a:rPr lang="it-IT" sz="1200" b="1" cap="small" dirty="0" smtClean="0"/>
              <a:t>C - Buono: </a:t>
            </a:r>
          </a:p>
          <a:p>
            <a:pPr marL="0" lvl="1" indent="0" algn="just" fontAlgn="auto">
              <a:spcAft>
                <a:spcPts val="0"/>
              </a:spcAft>
              <a:buFont typeface="Arial" pitchFamily="34" charset="0"/>
              <a:buNone/>
              <a:defRPr/>
            </a:pPr>
            <a:r>
              <a:rPr lang="it-IT" sz="1200" cap="small" dirty="0" smtClean="0"/>
              <a:t>di buon livello complessivo, ma con alcune debolezze di importanza moderata (</a:t>
            </a:r>
            <a:r>
              <a:rPr lang="it-IT" sz="1200" cap="small" dirty="0" err="1" smtClean="0"/>
              <a:t>Good</a:t>
            </a:r>
            <a:r>
              <a:rPr lang="it-IT" sz="1200" cap="small" dirty="0" smtClean="0"/>
              <a:t>: Strong </a:t>
            </a:r>
            <a:r>
              <a:rPr lang="it-IT" sz="1200" cap="small" dirty="0" err="1" smtClean="0"/>
              <a:t>but</a:t>
            </a:r>
            <a:r>
              <a:rPr lang="it-IT" sz="1200" cap="small" dirty="0" smtClean="0"/>
              <a:t> with some moderate </a:t>
            </a:r>
            <a:r>
              <a:rPr lang="it-IT" sz="1200" cap="small" dirty="0" err="1" smtClean="0"/>
              <a:t>weaknesses</a:t>
            </a:r>
            <a:r>
              <a:rPr lang="it-IT" sz="1200" cap="small" dirty="0" smtClean="0"/>
              <a:t>). Si riferisce a elementi delle proposte che il revisore, sulla base della propria esperienza, colloca nel successivo 10% (quindi tra il 90° e l'80° percentile); </a:t>
            </a:r>
          </a:p>
          <a:p>
            <a:pPr marL="0" lvl="1" indent="0" algn="just" fontAlgn="auto">
              <a:spcAft>
                <a:spcPts val="0"/>
              </a:spcAft>
              <a:buFont typeface="Arial" pitchFamily="34" charset="0"/>
              <a:buNone/>
              <a:defRPr/>
            </a:pPr>
            <a:r>
              <a:rPr lang="it-IT" sz="1200" b="1" cap="small" dirty="0" smtClean="0">
                <a:solidFill>
                  <a:srgbClr val="FF0000"/>
                </a:solidFill>
              </a:rPr>
              <a:t>punteggio 3</a:t>
            </a:r>
          </a:p>
          <a:p>
            <a:pPr marL="0" lvl="1" indent="0" algn="just" fontAlgn="auto">
              <a:spcAft>
                <a:spcPts val="0"/>
              </a:spcAft>
              <a:buFont typeface="Arial" pitchFamily="34" charset="0"/>
              <a:buChar char="–"/>
              <a:defRPr/>
            </a:pPr>
            <a:r>
              <a:rPr lang="it-IT" sz="1200" b="1" cap="small" dirty="0" smtClean="0"/>
              <a:t>D - Discreto: </a:t>
            </a:r>
          </a:p>
          <a:p>
            <a:pPr marL="0" lvl="1" indent="0" algn="just" fontAlgn="auto">
              <a:spcAft>
                <a:spcPts val="0"/>
              </a:spcAft>
              <a:buFont typeface="Arial" pitchFamily="34" charset="0"/>
              <a:buNone/>
              <a:defRPr/>
            </a:pPr>
            <a:r>
              <a:rPr lang="it-IT" sz="1200" cap="small" dirty="0" smtClean="0"/>
              <a:t>con alcuni punti deboli non trascurabili (Fair: some </a:t>
            </a:r>
            <a:r>
              <a:rPr lang="it-IT" sz="1200" cap="small" dirty="0" err="1" smtClean="0"/>
              <a:t>important</a:t>
            </a:r>
            <a:r>
              <a:rPr lang="it-IT" sz="1200" cap="small" dirty="0" smtClean="0"/>
              <a:t> </a:t>
            </a:r>
            <a:r>
              <a:rPr lang="it-IT" sz="1200" cap="small" dirty="0" err="1" smtClean="0"/>
              <a:t>weakness</a:t>
            </a:r>
            <a:r>
              <a:rPr lang="it-IT" sz="1200" cap="small" dirty="0" smtClean="0"/>
              <a:t>). Si riferisce a elementi delle proposte che il revisore, sulla base della propria esperienza, colloca nel successivo 30% (quindi tra l'80° e il 50° percentile); </a:t>
            </a:r>
          </a:p>
          <a:p>
            <a:pPr marL="0" lvl="1" indent="0" algn="just" fontAlgn="auto">
              <a:spcAft>
                <a:spcPts val="0"/>
              </a:spcAft>
              <a:buFont typeface="Arial" pitchFamily="34" charset="0"/>
              <a:buNone/>
              <a:defRPr/>
            </a:pPr>
            <a:r>
              <a:rPr lang="it-IT" sz="1200" b="1" cap="small" dirty="0" smtClean="0">
                <a:solidFill>
                  <a:srgbClr val="FF0000"/>
                </a:solidFill>
              </a:rPr>
              <a:t>punteggio 2</a:t>
            </a:r>
          </a:p>
          <a:p>
            <a:pPr marL="0" lvl="1" indent="0" fontAlgn="auto">
              <a:spcAft>
                <a:spcPts val="0"/>
              </a:spcAft>
              <a:buFont typeface="Arial" pitchFamily="34" charset="0"/>
              <a:buChar char="–"/>
              <a:defRPr/>
            </a:pPr>
            <a:r>
              <a:rPr lang="it-IT" sz="1200" b="1" cap="small" dirty="0" smtClean="0"/>
              <a:t>E - Mediocre: </a:t>
            </a:r>
          </a:p>
          <a:p>
            <a:pPr marL="0" lvl="1" indent="0" algn="just" fontAlgn="auto">
              <a:spcAft>
                <a:spcPts val="0"/>
              </a:spcAft>
              <a:buFont typeface="Arial" pitchFamily="34" charset="0"/>
              <a:buNone/>
              <a:defRPr/>
            </a:pPr>
            <a:r>
              <a:rPr lang="it-IT" sz="1200" cap="small" dirty="0" smtClean="0"/>
              <a:t>poco convincente con molte debolezze (</a:t>
            </a:r>
            <a:r>
              <a:rPr lang="it-IT" sz="1200" cap="small" dirty="0" err="1" smtClean="0"/>
              <a:t>Poor</a:t>
            </a:r>
            <a:r>
              <a:rPr lang="it-IT" sz="1200" cap="small" dirty="0" smtClean="0"/>
              <a:t>: </a:t>
            </a:r>
            <a:r>
              <a:rPr lang="it-IT" sz="1200" cap="small" dirty="0" err="1" smtClean="0"/>
              <a:t>not</a:t>
            </a:r>
            <a:r>
              <a:rPr lang="it-IT" sz="1200" cap="small" dirty="0" smtClean="0"/>
              <a:t> </a:t>
            </a:r>
            <a:r>
              <a:rPr lang="it-IT" sz="1200" cap="small" dirty="0" err="1" smtClean="0"/>
              <a:t>very</a:t>
            </a:r>
            <a:r>
              <a:rPr lang="it-IT" sz="1200" cap="small" dirty="0" smtClean="0"/>
              <a:t> </a:t>
            </a:r>
            <a:r>
              <a:rPr lang="it-IT" sz="1200" cap="small" dirty="0" err="1" smtClean="0"/>
              <a:t>convincing</a:t>
            </a:r>
            <a:r>
              <a:rPr lang="it-IT" sz="1200" cap="small" dirty="0" smtClean="0"/>
              <a:t> with </a:t>
            </a:r>
            <a:r>
              <a:rPr lang="it-IT" sz="1200" cap="small" dirty="0" err="1" smtClean="0"/>
              <a:t>numerous</a:t>
            </a:r>
            <a:r>
              <a:rPr lang="it-IT" sz="1200" cap="small" dirty="0" smtClean="0"/>
              <a:t> </a:t>
            </a:r>
            <a:r>
              <a:rPr lang="it-IT" sz="1200" cap="small" dirty="0" err="1" smtClean="0"/>
              <a:t>weaknesses</a:t>
            </a:r>
            <a:r>
              <a:rPr lang="it-IT" sz="1200" cap="small" dirty="0" smtClean="0"/>
              <a:t>). Si riferisce a elementi di proposte che il revisore, sulla base della propria esperienza, colloca nel successivo 50% (quindi sotto il 50° percentile);</a:t>
            </a:r>
          </a:p>
          <a:p>
            <a:pPr marL="0" lvl="1" indent="0" fontAlgn="auto">
              <a:spcAft>
                <a:spcPts val="0"/>
              </a:spcAft>
              <a:buFont typeface="Arial" pitchFamily="34" charset="0"/>
              <a:buNone/>
              <a:defRPr/>
            </a:pPr>
            <a:r>
              <a:rPr lang="it-IT" sz="1200" b="1" cap="small" dirty="0" smtClean="0">
                <a:solidFill>
                  <a:srgbClr val="FF0000"/>
                </a:solidFill>
              </a:rPr>
              <a:t>Punteggio</a:t>
            </a:r>
            <a:r>
              <a:rPr lang="it-IT" sz="1200" b="1" dirty="0" smtClean="0">
                <a:solidFill>
                  <a:srgbClr val="FF0000"/>
                </a:solidFill>
              </a:rPr>
              <a:t>1</a:t>
            </a:r>
            <a:r>
              <a:rPr lang="it-IT" sz="1200" dirty="0" smtClean="0"/>
              <a:t/>
            </a:r>
            <a:br>
              <a:rPr lang="it-IT" sz="1200" dirty="0" smtClean="0"/>
            </a:br>
            <a:endParaRPr lang="it-IT" sz="1200" dirty="0"/>
          </a:p>
        </p:txBody>
      </p:sp>
      <p:sp>
        <p:nvSpPr>
          <p:cNvPr id="7" name="Rettangolo 6"/>
          <p:cNvSpPr/>
          <p:nvPr/>
        </p:nvSpPr>
        <p:spPr>
          <a:xfrm>
            <a:off x="304800" y="1835150"/>
            <a:ext cx="8445500" cy="369888"/>
          </a:xfrm>
          <a:prstGeom prst="rect">
            <a:avLst/>
          </a:prstGeom>
        </p:spPr>
        <p:style>
          <a:lnRef idx="1">
            <a:schemeClr val="accent6"/>
          </a:lnRef>
          <a:fillRef idx="2">
            <a:schemeClr val="accent6"/>
          </a:fillRef>
          <a:effectRef idx="1">
            <a:schemeClr val="accent6"/>
          </a:effectRef>
          <a:fontRef idx="minor">
            <a:schemeClr val="dk1"/>
          </a:fontRef>
        </p:style>
        <p:txBody>
          <a:bodyPr>
            <a:spAutoFit/>
          </a:bodyPr>
          <a:lstStyle/>
          <a:p>
            <a:pPr algn="just" fontAlgn="auto">
              <a:spcBef>
                <a:spcPct val="20000"/>
              </a:spcBef>
              <a:spcAft>
                <a:spcPts val="0"/>
              </a:spcAft>
              <a:defRPr/>
            </a:pPr>
            <a:r>
              <a:rPr lang="it-IT" b="1" cap="small" dirty="0">
                <a:solidFill>
                  <a:prstClr val="black"/>
                </a:solidFill>
              </a:rPr>
              <a:t>giudizio analitico riassunto in una valutazione sintetica finale "classe di giudizio”</a:t>
            </a:r>
          </a:p>
        </p:txBody>
      </p:sp>
      <p:sp>
        <p:nvSpPr>
          <p:cNvPr id="5" name="Rettangolo 4"/>
          <p:cNvSpPr/>
          <p:nvPr/>
        </p:nvSpPr>
        <p:spPr>
          <a:xfrm>
            <a:off x="179388" y="981075"/>
            <a:ext cx="2816225" cy="646113"/>
          </a:xfrm>
          <a:prstGeom prst="rect">
            <a:avLst/>
          </a:prstGeom>
          <a:gradFill>
            <a:gsLst>
              <a:gs pos="0">
                <a:srgbClr val="5E9EFF"/>
              </a:gs>
              <a:gs pos="39999">
                <a:srgbClr val="85C2FF"/>
              </a:gs>
              <a:gs pos="70000">
                <a:srgbClr val="C4D6EB"/>
              </a:gs>
              <a:gs pos="100000">
                <a:srgbClr val="FFEBFA"/>
              </a:gs>
            </a:gsLst>
            <a:lin ang="5400000" scaled="0"/>
          </a:gradFill>
          <a:ln>
            <a:solidFill>
              <a:schemeClr val="accent5">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fontAlgn="auto">
              <a:spcBef>
                <a:spcPts val="0"/>
              </a:spcBef>
              <a:spcAft>
                <a:spcPts val="0"/>
              </a:spcAft>
              <a:defRPr/>
            </a:pPr>
            <a:r>
              <a:rPr lang="it-IT" b="1" dirty="0">
                <a:solidFill>
                  <a:prstClr val="black"/>
                </a:solidFill>
              </a:rPr>
              <a:t>valutazione scientifica dei progetti</a:t>
            </a:r>
            <a:endParaRPr lang="it-IT" dirty="0"/>
          </a:p>
        </p:txBody>
      </p:sp>
      <p:sp>
        <p:nvSpPr>
          <p:cNvPr id="6" name="Rettangolo 5"/>
          <p:cNvSpPr/>
          <p:nvPr/>
        </p:nvSpPr>
        <p:spPr>
          <a:xfrm>
            <a:off x="3348038" y="982663"/>
            <a:ext cx="2595562" cy="646112"/>
          </a:xfrm>
          <a:prstGeom prst="rect">
            <a:avLst/>
          </a:prstGeom>
          <a:gradFill>
            <a:gsLst>
              <a:gs pos="0">
                <a:srgbClr val="5E9EFF"/>
              </a:gs>
              <a:gs pos="39999">
                <a:srgbClr val="85C2FF"/>
              </a:gs>
              <a:gs pos="70000">
                <a:srgbClr val="C4D6EB"/>
              </a:gs>
              <a:gs pos="100000">
                <a:srgbClr val="FFEBFA"/>
              </a:gs>
            </a:gsLst>
            <a:lin ang="5400000" scaled="0"/>
          </a:gradFill>
          <a:ln>
            <a:solidFill>
              <a:schemeClr val="accent5">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fontAlgn="auto">
              <a:spcBef>
                <a:spcPts val="0"/>
              </a:spcBef>
              <a:spcAft>
                <a:spcPts val="0"/>
              </a:spcAft>
              <a:defRPr/>
            </a:pPr>
            <a:r>
              <a:rPr lang="it-IT" b="1" dirty="0">
                <a:solidFill>
                  <a:prstClr val="black"/>
                </a:solidFill>
              </a:rPr>
              <a:t>esperti scientifici, italiani o stranieri (revisori)</a:t>
            </a:r>
          </a:p>
        </p:txBody>
      </p:sp>
      <p:sp>
        <p:nvSpPr>
          <p:cNvPr id="8" name="Rettangolo 7"/>
          <p:cNvSpPr/>
          <p:nvPr/>
        </p:nvSpPr>
        <p:spPr>
          <a:xfrm>
            <a:off x="6324600" y="989013"/>
            <a:ext cx="2424113" cy="646112"/>
          </a:xfrm>
          <a:prstGeom prst="rect">
            <a:avLst/>
          </a:prstGeom>
          <a:gradFill>
            <a:gsLst>
              <a:gs pos="0">
                <a:srgbClr val="5E9EFF"/>
              </a:gs>
              <a:gs pos="39999">
                <a:srgbClr val="85C2FF"/>
              </a:gs>
              <a:gs pos="70000">
                <a:srgbClr val="C4D6EB"/>
              </a:gs>
              <a:gs pos="100000">
                <a:srgbClr val="FFEBFA"/>
              </a:gs>
            </a:gsLst>
            <a:lin ang="5400000" scaled="0"/>
          </a:gradFill>
          <a:ln>
            <a:solidFill>
              <a:schemeClr val="accent5">
                <a:lumMod val="75000"/>
              </a:schemeClr>
            </a:solidFill>
          </a:ln>
        </p:spPr>
        <p:style>
          <a:lnRef idx="2">
            <a:schemeClr val="accent2">
              <a:shade val="50000"/>
            </a:schemeClr>
          </a:lnRef>
          <a:fillRef idx="1">
            <a:schemeClr val="accent2"/>
          </a:fillRef>
          <a:effectRef idx="0">
            <a:schemeClr val="accent2"/>
          </a:effectRef>
          <a:fontRef idx="minor">
            <a:schemeClr val="lt1"/>
          </a:fontRef>
        </p:style>
        <p:txBody>
          <a:bodyPr>
            <a:spAutoFit/>
          </a:bodyPr>
          <a:lstStyle/>
          <a:p>
            <a:pPr fontAlgn="auto">
              <a:spcBef>
                <a:spcPts val="0"/>
              </a:spcBef>
              <a:spcAft>
                <a:spcPts val="0"/>
              </a:spcAft>
              <a:defRPr/>
            </a:pPr>
            <a:r>
              <a:rPr lang="it-IT" b="1" dirty="0">
                <a:solidFill>
                  <a:prstClr val="black"/>
                </a:solidFill>
              </a:rPr>
              <a:t>scala predefinita di valori numerici</a:t>
            </a:r>
          </a:p>
        </p:txBody>
      </p:sp>
      <p:cxnSp>
        <p:nvCxnSpPr>
          <p:cNvPr id="10" name="Connettore 2 9"/>
          <p:cNvCxnSpPr/>
          <p:nvPr/>
        </p:nvCxnSpPr>
        <p:spPr>
          <a:xfrm flipV="1">
            <a:off x="3005138" y="1349375"/>
            <a:ext cx="363537" cy="9525"/>
          </a:xfrm>
          <a:prstGeom prst="straightConnector1">
            <a:avLst/>
          </a:prstGeom>
          <a:ln w="3810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685800" y="260350"/>
            <a:ext cx="7772400" cy="576263"/>
          </a:xfrm>
          <a:prstGeom prst="rect">
            <a:avLst/>
          </a:prstGeom>
        </p:spPr>
        <p:txBody>
          <a:bodyPr>
            <a:normAutofit fontScale="92500" lnSpcReduction="20000"/>
          </a:bodyPr>
          <a:lstStyle/>
          <a:p>
            <a:pPr algn="ctr" fontAlgn="auto">
              <a:spcAft>
                <a:spcPts val="0"/>
              </a:spcAft>
              <a:defRPr/>
            </a:pPr>
            <a:r>
              <a:rPr lang="it-IT" sz="4000" b="1" dirty="0">
                <a:solidFill>
                  <a:srgbClr val="C00000"/>
                </a:solidFill>
                <a:latin typeface="+mj-lt"/>
                <a:ea typeface="+mj-ea"/>
                <a:cs typeface="+mj-cs"/>
              </a:rPr>
              <a:t>PRESELEZIONE FUTURO IN RICERCA</a:t>
            </a:r>
          </a:p>
        </p:txBody>
      </p:sp>
      <p:sp>
        <p:nvSpPr>
          <p:cNvPr id="27650" name="Rettangolo 8"/>
          <p:cNvSpPr>
            <a:spLocks noChangeArrowheads="1"/>
          </p:cNvSpPr>
          <p:nvPr/>
        </p:nvSpPr>
        <p:spPr bwMode="auto">
          <a:xfrm>
            <a:off x="468313" y="1701800"/>
            <a:ext cx="5832475" cy="461963"/>
          </a:xfrm>
          <a:prstGeom prst="rect">
            <a:avLst/>
          </a:prstGeom>
          <a:noFill/>
          <a:ln w="9525">
            <a:solidFill>
              <a:srgbClr val="C00000"/>
            </a:solidFill>
            <a:miter lim="800000"/>
            <a:headEnd/>
            <a:tailEnd/>
          </a:ln>
        </p:spPr>
        <p:txBody>
          <a:bodyPr>
            <a:spAutoFit/>
          </a:bodyPr>
          <a:lstStyle/>
          <a:p>
            <a:pPr marL="360363" lvl="1" indent="-360363" algn="just">
              <a:buFontTx/>
              <a:buAutoNum type="alphaLcParenR"/>
            </a:pPr>
            <a:r>
              <a:rPr lang="it-IT" sz="1200" b="1">
                <a:latin typeface="Calibri" pitchFamily="34" charset="0"/>
              </a:rPr>
              <a:t>L’INNOVATIVITÀ E L’ORIGINALITÀ DELLA RICERCA   PROPOSTA E DELLA SUA METODOLOGIA</a:t>
            </a:r>
          </a:p>
        </p:txBody>
      </p:sp>
      <p:sp>
        <p:nvSpPr>
          <p:cNvPr id="27651" name="Rettangolo 9"/>
          <p:cNvSpPr>
            <a:spLocks noChangeArrowheads="1"/>
          </p:cNvSpPr>
          <p:nvPr/>
        </p:nvSpPr>
        <p:spPr bwMode="auto">
          <a:xfrm>
            <a:off x="6443663" y="1774825"/>
            <a:ext cx="2311400" cy="276225"/>
          </a:xfrm>
          <a:prstGeom prst="rect">
            <a:avLst/>
          </a:prstGeom>
          <a:noFill/>
          <a:ln w="9525">
            <a:solidFill>
              <a:srgbClr val="C00000"/>
            </a:solidFill>
            <a:miter lim="800000"/>
            <a:headEnd/>
            <a:tailEnd/>
          </a:ln>
        </p:spPr>
        <p:txBody>
          <a:bodyPr>
            <a:spAutoFit/>
          </a:bodyPr>
          <a:lstStyle/>
          <a:p>
            <a:pPr marL="360363" lvl="1" indent="-360363" algn="just"/>
            <a:r>
              <a:rPr lang="it-IT" sz="1200" b="1">
                <a:latin typeface="Calibri" pitchFamily="34" charset="0"/>
              </a:rPr>
              <a:t>fino a punti 5 </a:t>
            </a:r>
          </a:p>
        </p:txBody>
      </p:sp>
      <p:sp>
        <p:nvSpPr>
          <p:cNvPr id="27652" name="Rettangolo 10"/>
          <p:cNvSpPr>
            <a:spLocks noChangeArrowheads="1"/>
          </p:cNvSpPr>
          <p:nvPr/>
        </p:nvSpPr>
        <p:spPr bwMode="auto">
          <a:xfrm>
            <a:off x="468313" y="2351088"/>
            <a:ext cx="5832475" cy="646112"/>
          </a:xfrm>
          <a:prstGeom prst="rect">
            <a:avLst/>
          </a:prstGeom>
          <a:noFill/>
          <a:ln w="9525">
            <a:solidFill>
              <a:srgbClr val="C00000"/>
            </a:solidFill>
            <a:miter lim="800000"/>
            <a:headEnd/>
            <a:tailEnd/>
          </a:ln>
        </p:spPr>
        <p:txBody>
          <a:bodyPr>
            <a:spAutoFit/>
          </a:bodyPr>
          <a:lstStyle/>
          <a:p>
            <a:pPr marL="360363" lvl="1" indent="-360363" algn="just"/>
            <a:r>
              <a:rPr lang="it-IT" sz="1200" b="1">
                <a:latin typeface="Calibri" pitchFamily="34" charset="0"/>
              </a:rPr>
              <a:t>b)	LA QUALIFICAZIONE DEL COORDINATORE SCIENTIFICO E DEI RESPONSABILI DI UNITÀ, ANCHE CON RIFERIMENTO ALLA COERENZA TRA LE TEMATICHE DEL PROGETTO E LE LORO COMPETENZE SCIENTIFICHE</a:t>
            </a:r>
          </a:p>
        </p:txBody>
      </p:sp>
      <p:sp>
        <p:nvSpPr>
          <p:cNvPr id="27653" name="Rettangolo 11"/>
          <p:cNvSpPr>
            <a:spLocks noChangeArrowheads="1"/>
          </p:cNvSpPr>
          <p:nvPr/>
        </p:nvSpPr>
        <p:spPr bwMode="auto">
          <a:xfrm>
            <a:off x="6443663" y="2505075"/>
            <a:ext cx="2243137" cy="277813"/>
          </a:xfrm>
          <a:prstGeom prst="rect">
            <a:avLst/>
          </a:prstGeom>
          <a:noFill/>
          <a:ln w="9525">
            <a:solidFill>
              <a:srgbClr val="C00000"/>
            </a:solidFill>
            <a:miter lim="800000"/>
            <a:headEnd/>
            <a:tailEnd/>
          </a:ln>
        </p:spPr>
        <p:txBody>
          <a:bodyPr>
            <a:spAutoFit/>
          </a:bodyPr>
          <a:lstStyle/>
          <a:p>
            <a:pPr marL="360363" lvl="1" indent="-360363" algn="just"/>
            <a:r>
              <a:rPr lang="it-IT" sz="1200" b="1">
                <a:latin typeface="Calibri" pitchFamily="34" charset="0"/>
              </a:rPr>
              <a:t>fino a punti 5</a:t>
            </a:r>
          </a:p>
        </p:txBody>
      </p:sp>
      <p:sp>
        <p:nvSpPr>
          <p:cNvPr id="13" name="Rettangolo 12"/>
          <p:cNvSpPr/>
          <p:nvPr/>
        </p:nvSpPr>
        <p:spPr>
          <a:xfrm>
            <a:off x="467544" y="1196752"/>
            <a:ext cx="5616624" cy="307777"/>
          </a:xfrm>
          <a:prstGeom prst="rect">
            <a:avLst/>
          </a:prstGeom>
          <a:gradFill>
            <a:gsLst>
              <a:gs pos="0">
                <a:srgbClr val="C00000">
                  <a:alpha val="48000"/>
                </a:srgbClr>
              </a:gs>
              <a:gs pos="50000">
                <a:schemeClr val="accent1">
                  <a:tint val="44500"/>
                  <a:satMod val="160000"/>
                </a:schemeClr>
              </a:gs>
              <a:gs pos="100000">
                <a:schemeClr val="accent1">
                  <a:tint val="23500"/>
                  <a:satMod val="160000"/>
                </a:schemeClr>
              </a:gs>
            </a:gsLst>
            <a:lin ang="5400000" scaled="0"/>
          </a:gradFill>
        </p:spPr>
        <p:txBody>
          <a:bodyPr>
            <a:spAutoFit/>
          </a:bodyPr>
          <a:lstStyle/>
          <a:p>
            <a:pPr algn="ctr" fontAlgn="auto">
              <a:spcBef>
                <a:spcPts val="0"/>
              </a:spcBef>
              <a:spcAft>
                <a:spcPts val="0"/>
              </a:spcAft>
              <a:defRPr/>
            </a:pPr>
            <a:r>
              <a:rPr lang="it-IT" sz="1400" b="1" dirty="0">
                <a:solidFill>
                  <a:prstClr val="black"/>
                </a:solidFill>
                <a:latin typeface="+mn-lt"/>
              </a:rPr>
              <a:t>L’esame della qualità scientifica di ogni proposta è volto ad accertare:</a:t>
            </a:r>
            <a:endParaRPr lang="it-IT" sz="1400" b="1" dirty="0">
              <a:latin typeface="+mn-lt"/>
            </a:endParaRPr>
          </a:p>
        </p:txBody>
      </p:sp>
      <p:sp>
        <p:nvSpPr>
          <p:cNvPr id="14" name="Rettangolo 13"/>
          <p:cNvSpPr/>
          <p:nvPr/>
        </p:nvSpPr>
        <p:spPr>
          <a:xfrm>
            <a:off x="395288" y="3959225"/>
            <a:ext cx="7632700" cy="1816100"/>
          </a:xfrm>
          <a:prstGeom prst="rect">
            <a:avLst/>
          </a:prstGeom>
          <a:gradFill>
            <a:gsLst>
              <a:gs pos="0">
                <a:schemeClr val="accent6">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spAutoFit/>
          </a:bodyPr>
          <a:lstStyle/>
          <a:p>
            <a:pPr algn="just" fontAlgn="auto">
              <a:spcBef>
                <a:spcPts val="0"/>
              </a:spcBef>
              <a:spcAft>
                <a:spcPts val="0"/>
              </a:spcAft>
              <a:defRPr/>
            </a:pPr>
            <a:r>
              <a:rPr lang="it-IT" sz="1600" b="1" dirty="0">
                <a:latin typeface="+mn-lt"/>
              </a:rPr>
              <a:t>La valutazione di ogni proposta è affidata dal CINECA a tre revisori esterni anonimi, sorteggiati (mediante procedura informatica) tra gli esperti appartenenti alla banca dati MIUR, nel rispetto del criterio della coincidenza del sottosettore ERC e/o delle parole chiave indicati in ogni proposta con quelli indicati da ogni esperto nella propria scheda della banca dati; in nessun caso possono essere utilizzati revisori che figurino tra i partecipanti al bando, né, per ogni singola proposta, revisori che appartengano ad università o enti coinvolti nella stessa proposta.</a:t>
            </a: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8" name="Connettore 2 7"/>
          <p:cNvCxnSpPr/>
          <p:nvPr/>
        </p:nvCxnSpPr>
        <p:spPr>
          <a:xfrm flipV="1">
            <a:off x="4244975" y="1828800"/>
            <a:ext cx="1317625" cy="7938"/>
          </a:xfrm>
          <a:prstGeom prst="straightConnector1">
            <a:avLst/>
          </a:prstGeom>
          <a:ln w="31750">
            <a:solidFill>
              <a:srgbClr val="D92B3C"/>
            </a:solidFill>
            <a:tailEnd type="arrow"/>
          </a:ln>
        </p:spPr>
        <p:style>
          <a:lnRef idx="1">
            <a:schemeClr val="accent1"/>
          </a:lnRef>
          <a:fillRef idx="0">
            <a:schemeClr val="accent1"/>
          </a:fillRef>
          <a:effectRef idx="0">
            <a:schemeClr val="accent1"/>
          </a:effectRef>
          <a:fontRef idx="minor">
            <a:schemeClr val="tx1"/>
          </a:fontRef>
        </p:style>
      </p:cxnSp>
      <p:sp>
        <p:nvSpPr>
          <p:cNvPr id="4" name="Rettangolo 3"/>
          <p:cNvSpPr/>
          <p:nvPr/>
        </p:nvSpPr>
        <p:spPr>
          <a:xfrm>
            <a:off x="250825" y="1052513"/>
            <a:ext cx="4033838" cy="1477962"/>
          </a:xfrm>
          <a:prstGeom prst="rect">
            <a:avLst/>
          </a:prstGeom>
          <a:gradFill>
            <a:gsLst>
              <a:gs pos="0">
                <a:schemeClr val="accent6">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spAutoFit/>
          </a:bodyPr>
          <a:lstStyle/>
          <a:p>
            <a:pPr algn="just" fontAlgn="auto">
              <a:spcBef>
                <a:spcPts val="0"/>
              </a:spcBef>
              <a:spcAft>
                <a:spcPts val="0"/>
              </a:spcAft>
              <a:defRPr/>
            </a:pPr>
            <a:r>
              <a:rPr lang="it-IT" dirty="0">
                <a:latin typeface="+mn-lt"/>
              </a:rPr>
              <a:t>I revisori formulano un giudizio analitico, sulle proposte di propria competenza; il giudizio è riassunto, per ogni criterio, in una valutazione sintetica finale espressa secondo le "classi di giudizio”</a:t>
            </a:r>
          </a:p>
        </p:txBody>
      </p:sp>
      <p:sp>
        <p:nvSpPr>
          <p:cNvPr id="5" name="Titolo 1"/>
          <p:cNvSpPr txBox="1">
            <a:spLocks/>
          </p:cNvSpPr>
          <p:nvPr/>
        </p:nvSpPr>
        <p:spPr>
          <a:xfrm>
            <a:off x="685800" y="260350"/>
            <a:ext cx="7772400" cy="576263"/>
          </a:xfrm>
          <a:prstGeom prst="rect">
            <a:avLst/>
          </a:prstGeom>
        </p:spPr>
        <p:txBody>
          <a:bodyPr>
            <a:normAutofit fontScale="92500" lnSpcReduction="20000"/>
          </a:bodyPr>
          <a:lstStyle/>
          <a:p>
            <a:pPr algn="ctr" fontAlgn="auto">
              <a:spcAft>
                <a:spcPts val="0"/>
              </a:spcAft>
              <a:defRPr/>
            </a:pPr>
            <a:r>
              <a:rPr lang="it-IT" sz="4000" b="1" dirty="0">
                <a:solidFill>
                  <a:srgbClr val="C00000"/>
                </a:solidFill>
                <a:latin typeface="+mj-lt"/>
                <a:ea typeface="+mj-ea"/>
                <a:cs typeface="+mj-cs"/>
              </a:rPr>
              <a:t>PRESELEZIONE FUTURO IN RICERCA</a:t>
            </a:r>
          </a:p>
        </p:txBody>
      </p:sp>
      <p:sp>
        <p:nvSpPr>
          <p:cNvPr id="6" name="Rettangolo 5"/>
          <p:cNvSpPr/>
          <p:nvPr/>
        </p:nvSpPr>
        <p:spPr>
          <a:xfrm>
            <a:off x="5580063" y="1628775"/>
            <a:ext cx="2286000" cy="369888"/>
          </a:xfrm>
          <a:prstGeom prst="rect">
            <a:avLst/>
          </a:prstGeom>
          <a:gradFill>
            <a:gsLst>
              <a:gs pos="0">
                <a:schemeClr val="accent6">
                  <a:lumMod val="40000"/>
                  <a:lumOff val="60000"/>
                </a:schemeClr>
              </a:gs>
              <a:gs pos="50000">
                <a:schemeClr val="accent1">
                  <a:tint val="44500"/>
                  <a:satMod val="160000"/>
                </a:schemeClr>
              </a:gs>
              <a:gs pos="100000">
                <a:schemeClr val="accent1">
                  <a:tint val="23500"/>
                  <a:satMod val="160000"/>
                </a:schemeClr>
              </a:gs>
            </a:gsLst>
            <a:lin ang="5400000" scaled="0"/>
          </a:gradFill>
        </p:spPr>
        <p:txBody>
          <a:bodyPr>
            <a:spAutoFit/>
          </a:bodyPr>
          <a:lstStyle/>
          <a:p>
            <a:pPr fontAlgn="auto">
              <a:spcBef>
                <a:spcPts val="0"/>
              </a:spcBef>
              <a:spcAft>
                <a:spcPts val="0"/>
              </a:spcAft>
              <a:defRPr/>
            </a:pPr>
            <a:r>
              <a:rPr lang="it-IT" dirty="0">
                <a:solidFill>
                  <a:prstClr val="black"/>
                </a:solidFill>
                <a:latin typeface="+mn-lt"/>
              </a:rPr>
              <a:t>entro il 12 aprile 2013</a:t>
            </a:r>
            <a:endParaRPr lang="it-IT" dirty="0">
              <a:latin typeface="+mn-lt"/>
            </a:endParaRPr>
          </a:p>
        </p:txBody>
      </p:sp>
      <p:sp>
        <p:nvSpPr>
          <p:cNvPr id="28677" name="Rettangolo 15"/>
          <p:cNvSpPr>
            <a:spLocks noChangeArrowheads="1"/>
          </p:cNvSpPr>
          <p:nvPr/>
        </p:nvSpPr>
        <p:spPr bwMode="auto">
          <a:xfrm>
            <a:off x="395288" y="2852738"/>
            <a:ext cx="2274887" cy="338137"/>
          </a:xfrm>
          <a:prstGeom prst="rect">
            <a:avLst/>
          </a:prstGeom>
          <a:noFill/>
          <a:ln w="9525">
            <a:noFill/>
            <a:miter lim="800000"/>
            <a:headEnd/>
            <a:tailEnd/>
          </a:ln>
        </p:spPr>
        <p:txBody>
          <a:bodyPr wrap="none">
            <a:spAutoFit/>
          </a:bodyPr>
          <a:lstStyle/>
          <a:p>
            <a:r>
              <a:rPr lang="it-IT" sz="1600" b="1">
                <a:solidFill>
                  <a:srgbClr val="C00000"/>
                </a:solidFill>
                <a:latin typeface="Calibri" pitchFamily="34" charset="0"/>
              </a:rPr>
              <a:t>COME PROCEDE IL MIUR</a:t>
            </a:r>
            <a:endParaRPr lang="it-IT">
              <a:solidFill>
                <a:srgbClr val="C00000"/>
              </a:solidFill>
              <a:latin typeface="Calibri" pitchFamily="34" charset="0"/>
            </a:endParaRPr>
          </a:p>
        </p:txBody>
      </p:sp>
      <p:sp>
        <p:nvSpPr>
          <p:cNvPr id="28678" name="Rettangolo 16"/>
          <p:cNvSpPr>
            <a:spLocks noChangeArrowheads="1"/>
          </p:cNvSpPr>
          <p:nvPr/>
        </p:nvSpPr>
        <p:spPr bwMode="auto">
          <a:xfrm>
            <a:off x="250825" y="3233738"/>
            <a:ext cx="8208963" cy="339725"/>
          </a:xfrm>
          <a:prstGeom prst="rect">
            <a:avLst/>
          </a:prstGeom>
          <a:noFill/>
          <a:ln w="9525">
            <a:noFill/>
            <a:miter lim="800000"/>
            <a:headEnd/>
            <a:tailEnd/>
          </a:ln>
        </p:spPr>
        <p:txBody>
          <a:bodyPr>
            <a:spAutoFit/>
          </a:bodyPr>
          <a:lstStyle/>
          <a:p>
            <a:r>
              <a:rPr lang="it-IT" sz="1600" b="1">
                <a:solidFill>
                  <a:srgbClr val="000000"/>
                </a:solidFill>
                <a:latin typeface="Calibri" pitchFamily="34" charset="0"/>
              </a:rPr>
              <a:t>il punteggio medio è calcolato come media aritmetica dei punteggi assegnati dai tre </a:t>
            </a:r>
            <a:r>
              <a:rPr lang="it-IT" sz="1600" b="1">
                <a:latin typeface="Calibri" pitchFamily="34" charset="0"/>
              </a:rPr>
              <a:t>revisori</a:t>
            </a:r>
            <a:endParaRPr lang="it-IT">
              <a:latin typeface="Calibri" pitchFamily="34" charset="0"/>
            </a:endParaRPr>
          </a:p>
        </p:txBody>
      </p:sp>
      <p:sp>
        <p:nvSpPr>
          <p:cNvPr id="28679" name="Rettangolo 17"/>
          <p:cNvSpPr>
            <a:spLocks noChangeArrowheads="1"/>
          </p:cNvSpPr>
          <p:nvPr/>
        </p:nvSpPr>
        <p:spPr bwMode="auto">
          <a:xfrm>
            <a:off x="250825" y="3738563"/>
            <a:ext cx="7920038" cy="338137"/>
          </a:xfrm>
          <a:prstGeom prst="rect">
            <a:avLst/>
          </a:prstGeom>
          <a:noFill/>
          <a:ln w="9525">
            <a:noFill/>
            <a:miter lim="800000"/>
            <a:headEnd/>
            <a:tailEnd/>
          </a:ln>
        </p:spPr>
        <p:txBody>
          <a:bodyPr>
            <a:spAutoFit/>
          </a:bodyPr>
          <a:lstStyle/>
          <a:p>
            <a:pPr algn="just"/>
            <a:r>
              <a:rPr lang="it-IT" sz="1600" b="1">
                <a:solidFill>
                  <a:srgbClr val="000000"/>
                </a:solidFill>
                <a:latin typeface="Calibri" pitchFamily="34" charset="0"/>
              </a:rPr>
              <a:t>Sono avviate alla fase successiva solo le proposte con punteggio medio almeno pari a 8/10.</a:t>
            </a:r>
          </a:p>
        </p:txBody>
      </p:sp>
      <p:sp>
        <p:nvSpPr>
          <p:cNvPr id="28680" name="Rettangolo 18"/>
          <p:cNvSpPr>
            <a:spLocks noChangeArrowheads="1"/>
          </p:cNvSpPr>
          <p:nvPr/>
        </p:nvSpPr>
        <p:spPr bwMode="auto">
          <a:xfrm>
            <a:off x="323850" y="4241800"/>
            <a:ext cx="6940550" cy="339725"/>
          </a:xfrm>
          <a:prstGeom prst="rect">
            <a:avLst/>
          </a:prstGeom>
          <a:noFill/>
          <a:ln w="9525">
            <a:noFill/>
            <a:miter lim="800000"/>
            <a:headEnd/>
            <a:tailEnd/>
          </a:ln>
        </p:spPr>
        <p:txBody>
          <a:bodyPr>
            <a:spAutoFit/>
          </a:bodyPr>
          <a:lstStyle/>
          <a:p>
            <a:r>
              <a:rPr lang="it-IT" sz="1600" b="1">
                <a:solidFill>
                  <a:srgbClr val="000000"/>
                </a:solidFill>
                <a:latin typeface="Calibri" pitchFamily="34" charset="0"/>
              </a:rPr>
              <a:t>il MIUR formula tre graduatorie complessive, una per ogni settore ERC</a:t>
            </a:r>
            <a:endParaRPr lang="it-IT">
              <a:latin typeface="Calibri" pitchFamily="34" charset="0"/>
            </a:endParaRPr>
          </a:p>
        </p:txBody>
      </p:sp>
      <p:sp>
        <p:nvSpPr>
          <p:cNvPr id="28681" name="Rettangolo 19"/>
          <p:cNvSpPr>
            <a:spLocks noChangeArrowheads="1"/>
          </p:cNvSpPr>
          <p:nvPr/>
        </p:nvSpPr>
        <p:spPr bwMode="auto">
          <a:xfrm>
            <a:off x="323850" y="4724400"/>
            <a:ext cx="8135938" cy="1323975"/>
          </a:xfrm>
          <a:prstGeom prst="rect">
            <a:avLst/>
          </a:prstGeom>
          <a:noFill/>
          <a:ln w="9525">
            <a:noFill/>
            <a:miter lim="800000"/>
            <a:headEnd/>
            <a:tailEnd/>
          </a:ln>
        </p:spPr>
        <p:txBody>
          <a:bodyPr>
            <a:spAutoFit/>
          </a:bodyPr>
          <a:lstStyle/>
          <a:p>
            <a:pPr algn="just"/>
            <a:r>
              <a:rPr lang="it-IT" sz="1600" b="1">
                <a:solidFill>
                  <a:srgbClr val="000000"/>
                </a:solidFill>
                <a:latin typeface="Calibri" pitchFamily="34" charset="0"/>
              </a:rPr>
              <a:t>Per ogni settore, con apposito decreto direttoriale da emanarsi entro il 19 aprile 2013, è ammesso alla fase presentazione dei progetti, secondo l'ordine decrescente di punteggio, un numero di proposte tale da raggiungere (tenendo conto dei contributi richiesti nelle proposte presentate al MIUR e degli eventuali ex aequo) un ammontare di risorse pari almeno al triplo delle quote prefissate. </a:t>
            </a:r>
          </a:p>
        </p:txBody>
      </p:sp>
      <p:sp>
        <p:nvSpPr>
          <p:cNvPr id="21" name="Freccia a destra 20"/>
          <p:cNvSpPr/>
          <p:nvPr/>
        </p:nvSpPr>
        <p:spPr>
          <a:xfrm>
            <a:off x="80963" y="3405188"/>
            <a:ext cx="215900" cy="46037"/>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2" name="Freccia a destra 21"/>
          <p:cNvSpPr/>
          <p:nvPr/>
        </p:nvSpPr>
        <p:spPr>
          <a:xfrm>
            <a:off x="65088" y="3908425"/>
            <a:ext cx="2159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5" name="Freccia a destra 24"/>
          <p:cNvSpPr/>
          <p:nvPr/>
        </p:nvSpPr>
        <p:spPr>
          <a:xfrm>
            <a:off x="65088" y="4413250"/>
            <a:ext cx="2159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6" name="Freccia a destra 25"/>
          <p:cNvSpPr/>
          <p:nvPr/>
        </p:nvSpPr>
        <p:spPr>
          <a:xfrm>
            <a:off x="107950" y="4895850"/>
            <a:ext cx="215900" cy="46038"/>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ctrTitle"/>
          </p:nvPr>
        </p:nvSpPr>
        <p:spPr>
          <a:xfrm>
            <a:off x="684213" y="404813"/>
            <a:ext cx="7772400" cy="576262"/>
          </a:xfrm>
          <a:gradFill>
            <a:gsLst>
              <a:gs pos="0">
                <a:schemeClr val="bg2"/>
              </a:gs>
              <a:gs pos="64999">
                <a:srgbClr val="F0EBD5"/>
              </a:gs>
              <a:gs pos="100000">
                <a:srgbClr val="D1C39F"/>
              </a:gs>
            </a:gsLst>
            <a:lin ang="5400000" scaled="0"/>
          </a:gradFill>
        </p:spPr>
        <p:txBody>
          <a:bodyPr rtlCol="0">
            <a:normAutofit fontScale="90000"/>
          </a:bodyPr>
          <a:lstStyle/>
          <a:p>
            <a:pPr fontAlgn="auto">
              <a:spcAft>
                <a:spcPts val="0"/>
              </a:spcAft>
              <a:defRPr/>
            </a:pPr>
            <a:r>
              <a:rPr lang="it-IT" sz="3200" b="1" dirty="0" smtClean="0">
                <a:solidFill>
                  <a:srgbClr val="C00000"/>
                </a:solidFill>
              </a:rPr>
              <a:t>PRESELEZIONE UNIVERSITA’ PRIN</a:t>
            </a:r>
            <a:endParaRPr lang="it-IT" sz="3200" b="1" dirty="0">
              <a:solidFill>
                <a:srgbClr val="C00000"/>
              </a:solidFill>
            </a:endParaRPr>
          </a:p>
        </p:txBody>
      </p:sp>
      <p:sp>
        <p:nvSpPr>
          <p:cNvPr id="4" name="Rettangolo 3"/>
          <p:cNvSpPr/>
          <p:nvPr/>
        </p:nvSpPr>
        <p:spPr>
          <a:xfrm>
            <a:off x="179388" y="2600325"/>
            <a:ext cx="2663825" cy="922338"/>
          </a:xfrm>
          <a:prstGeom prst="rect">
            <a:avLst/>
          </a:prstGeom>
          <a:gradFill>
            <a:gsLst>
              <a:gs pos="0">
                <a:srgbClr val="5E9EFF"/>
              </a:gs>
              <a:gs pos="39999">
                <a:srgbClr val="85C2FF"/>
              </a:gs>
              <a:gs pos="70000">
                <a:srgbClr val="C4D6EB"/>
              </a:gs>
              <a:gs pos="100000">
                <a:srgbClr val="FFEBFA"/>
              </a:gs>
            </a:gsLst>
            <a:lin ang="16200000" scaled="0"/>
          </a:gradFill>
          <a:ln>
            <a:solidFill>
              <a:srgbClr val="00B0F0"/>
            </a:solidFill>
          </a:ln>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it-IT" b="1" cap="small" dirty="0"/>
              <a:t>I progetti chiusi sono sottoposti a preselezione da parte delle università.  </a:t>
            </a:r>
          </a:p>
        </p:txBody>
      </p:sp>
      <p:sp>
        <p:nvSpPr>
          <p:cNvPr id="6" name="Rettangolo 5"/>
          <p:cNvSpPr/>
          <p:nvPr/>
        </p:nvSpPr>
        <p:spPr>
          <a:xfrm>
            <a:off x="3492500" y="1703388"/>
            <a:ext cx="5400675" cy="785812"/>
          </a:xfrm>
          <a:prstGeom prst="rect">
            <a:avLst/>
          </a:prstGeom>
          <a:gradFill>
            <a:gsLst>
              <a:gs pos="0">
                <a:srgbClr val="5E9EFF"/>
              </a:gs>
              <a:gs pos="39999">
                <a:srgbClr val="85C2FF"/>
              </a:gs>
              <a:gs pos="70000">
                <a:srgbClr val="C4D6EB"/>
              </a:gs>
              <a:gs pos="100000">
                <a:srgbClr val="FFEBFA"/>
              </a:gs>
            </a:gsLst>
            <a:lin ang="16200000" scaled="0"/>
          </a:gradFill>
          <a:ln>
            <a:solidFill>
              <a:srgbClr val="00B0F0"/>
            </a:solidFill>
          </a:ln>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it-IT" sz="1500" b="1" cap="small" dirty="0"/>
              <a:t>Ogni università sottopone a preselezione, a proprie spese, esclusivamente i progetti aventi come Coordinatore un docente/ricercatore appartenente ai ruoli della stessa università. </a:t>
            </a:r>
          </a:p>
        </p:txBody>
      </p:sp>
      <p:sp>
        <p:nvSpPr>
          <p:cNvPr id="7" name="Rettangolo 6"/>
          <p:cNvSpPr/>
          <p:nvPr/>
        </p:nvSpPr>
        <p:spPr>
          <a:xfrm>
            <a:off x="3492500" y="3311525"/>
            <a:ext cx="5400675" cy="2632075"/>
          </a:xfrm>
          <a:prstGeom prst="rect">
            <a:avLst/>
          </a:prstGeom>
          <a:gradFill>
            <a:gsLst>
              <a:gs pos="0">
                <a:srgbClr val="5E9EFF"/>
              </a:gs>
              <a:gs pos="39999">
                <a:srgbClr val="85C2FF"/>
              </a:gs>
              <a:gs pos="70000">
                <a:srgbClr val="C4D6EB"/>
              </a:gs>
              <a:gs pos="100000">
                <a:srgbClr val="FFEBFA"/>
              </a:gs>
            </a:gsLst>
            <a:lin ang="16200000" scaled="0"/>
          </a:gradFill>
          <a:ln>
            <a:solidFill>
              <a:srgbClr val="00B0F0"/>
            </a:solidFill>
          </a:ln>
        </p:spPr>
        <p:style>
          <a:lnRef idx="1">
            <a:schemeClr val="accent6"/>
          </a:lnRef>
          <a:fillRef idx="2">
            <a:schemeClr val="accent6"/>
          </a:fillRef>
          <a:effectRef idx="1">
            <a:schemeClr val="accent6"/>
          </a:effectRef>
          <a:fontRef idx="minor">
            <a:schemeClr val="dk1"/>
          </a:fontRef>
        </p:style>
        <p:txBody>
          <a:bodyPr>
            <a:spAutoFit/>
          </a:bodyPr>
          <a:lstStyle/>
          <a:p>
            <a:pPr fontAlgn="auto">
              <a:spcBef>
                <a:spcPts val="0"/>
              </a:spcBef>
              <a:spcAft>
                <a:spcPts val="0"/>
              </a:spcAft>
              <a:defRPr/>
            </a:pPr>
            <a:r>
              <a:rPr lang="it-IT" sz="1500" b="1" cap="small" dirty="0"/>
              <a:t>L’università può preselezionare,  a livello di Coordinatore scientifico, un numero di progetti: </a:t>
            </a:r>
          </a:p>
          <a:p>
            <a:pPr fontAlgn="auto">
              <a:spcBef>
                <a:spcPts val="0"/>
              </a:spcBef>
              <a:spcAft>
                <a:spcPts val="0"/>
              </a:spcAft>
              <a:defRPr/>
            </a:pPr>
            <a:endParaRPr lang="it-IT" sz="1500" b="1" cap="small" dirty="0"/>
          </a:p>
          <a:p>
            <a:pPr marL="342900" indent="-342900" algn="just" fontAlgn="auto">
              <a:spcBef>
                <a:spcPts val="0"/>
              </a:spcBef>
              <a:spcAft>
                <a:spcPts val="0"/>
              </a:spcAft>
              <a:buFontTx/>
              <a:buAutoNum type="alphaLcParenR"/>
              <a:defRPr/>
            </a:pPr>
            <a:r>
              <a:rPr lang="it-IT" sz="1500" b="1" cap="small" dirty="0"/>
              <a:t>non superiore allo 0,75% del numero di docenti e ricercatori, anche a tempo determinato, presenti nei propri ruoli al momento della scadenza del bando, con arrotondamento all’intero superiore; </a:t>
            </a:r>
          </a:p>
          <a:p>
            <a:pPr marL="342900" indent="-342900" algn="just" fontAlgn="auto">
              <a:spcBef>
                <a:spcPts val="0"/>
              </a:spcBef>
              <a:spcAft>
                <a:spcPts val="0"/>
              </a:spcAft>
              <a:buFontTx/>
              <a:buAutoNum type="alphaLcParenR"/>
              <a:defRPr/>
            </a:pPr>
            <a:r>
              <a:rPr lang="it-IT" sz="1500" b="1" cap="small" dirty="0"/>
              <a:t>ovvero, se maggiore, un numero non superiore al doppio della media (con arrotondamento all’intero superiore) dei progetti finanziati, a livello di coordinatore scientifico, negli ultimi cinque bandi PRIN.</a:t>
            </a:r>
          </a:p>
        </p:txBody>
      </p:sp>
      <p:cxnSp>
        <p:nvCxnSpPr>
          <p:cNvPr id="25" name="Connettore 7 24"/>
          <p:cNvCxnSpPr>
            <a:endCxn id="6" idx="1"/>
          </p:cNvCxnSpPr>
          <p:nvPr/>
        </p:nvCxnSpPr>
        <p:spPr>
          <a:xfrm flipV="1">
            <a:off x="2843213" y="2095500"/>
            <a:ext cx="649287" cy="612775"/>
          </a:xfrm>
          <a:prstGeom prst="curvedConnector3">
            <a:avLst>
              <a:gd name="adj1" fmla="val 50000"/>
            </a:avLst>
          </a:prstGeom>
          <a:ln w="25400" cmpd="sng">
            <a:tailEnd type="arrow"/>
          </a:ln>
        </p:spPr>
        <p:style>
          <a:lnRef idx="1">
            <a:schemeClr val="accent1"/>
          </a:lnRef>
          <a:fillRef idx="0">
            <a:schemeClr val="accent1"/>
          </a:fillRef>
          <a:effectRef idx="0">
            <a:schemeClr val="accent1"/>
          </a:effectRef>
          <a:fontRef idx="minor">
            <a:schemeClr val="tx1"/>
          </a:fontRef>
        </p:style>
      </p:cxnSp>
      <p:cxnSp>
        <p:nvCxnSpPr>
          <p:cNvPr id="27" name="Connettore 7 26"/>
          <p:cNvCxnSpPr/>
          <p:nvPr/>
        </p:nvCxnSpPr>
        <p:spPr>
          <a:xfrm>
            <a:off x="2843213" y="3357563"/>
            <a:ext cx="649287" cy="431800"/>
          </a:xfrm>
          <a:prstGeom prst="curvedConnector3">
            <a:avLst>
              <a:gd name="adj1" fmla="val 50000"/>
            </a:avLst>
          </a:prstGeom>
          <a:ln w="25400">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txBox="1">
            <a:spLocks/>
          </p:cNvSpPr>
          <p:nvPr/>
        </p:nvSpPr>
        <p:spPr>
          <a:xfrm>
            <a:off x="685800" y="260350"/>
            <a:ext cx="7772400" cy="576263"/>
          </a:xfrm>
          <a:prstGeom prst="rect">
            <a:avLst/>
          </a:prstGeom>
        </p:spPr>
        <p:txBody>
          <a:bodyPr>
            <a:normAutofit fontScale="92500" lnSpcReduction="20000"/>
          </a:bodyPr>
          <a:lstStyle/>
          <a:p>
            <a:pPr algn="ctr" fontAlgn="auto">
              <a:spcAft>
                <a:spcPts val="0"/>
              </a:spcAft>
              <a:defRPr/>
            </a:pPr>
            <a:r>
              <a:rPr lang="it-IT" sz="4000" b="1" dirty="0">
                <a:solidFill>
                  <a:srgbClr val="C00000"/>
                </a:solidFill>
                <a:latin typeface="+mj-lt"/>
                <a:ea typeface="+mj-ea"/>
                <a:cs typeface="+mj-cs"/>
              </a:rPr>
              <a:t>PRESELEZIONE UNIVERSITA’</a:t>
            </a:r>
          </a:p>
        </p:txBody>
      </p:sp>
      <p:sp>
        <p:nvSpPr>
          <p:cNvPr id="30722" name="Rettangolo 2"/>
          <p:cNvSpPr>
            <a:spLocks noChangeArrowheads="1"/>
          </p:cNvSpPr>
          <p:nvPr/>
        </p:nvSpPr>
        <p:spPr bwMode="auto">
          <a:xfrm>
            <a:off x="611188" y="2784475"/>
            <a:ext cx="5832475" cy="708025"/>
          </a:xfrm>
          <a:prstGeom prst="rect">
            <a:avLst/>
          </a:prstGeom>
          <a:noFill/>
          <a:ln w="9525">
            <a:solidFill>
              <a:srgbClr val="C00000"/>
            </a:solidFill>
            <a:miter lim="800000"/>
            <a:headEnd/>
            <a:tailEnd/>
          </a:ln>
        </p:spPr>
        <p:txBody>
          <a:bodyPr>
            <a:spAutoFit/>
          </a:bodyPr>
          <a:lstStyle/>
          <a:p>
            <a:pPr marL="360363" lvl="1" indent="-360363" algn="just">
              <a:buFontTx/>
              <a:buAutoNum type="alphaLcParenR"/>
            </a:pPr>
            <a:r>
              <a:rPr lang="it-IT" sz="2000" b="1">
                <a:latin typeface="Calibri" pitchFamily="34" charset="0"/>
              </a:rPr>
              <a:t>L’INNOVATIVITÀ E L’ORIGINALITÀ DELLA RICERCA   PROPOSTA E DELLA SUA METODOLOGIA</a:t>
            </a:r>
          </a:p>
        </p:txBody>
      </p:sp>
      <p:sp>
        <p:nvSpPr>
          <p:cNvPr id="4" name="Rettangolo 3"/>
          <p:cNvSpPr/>
          <p:nvPr/>
        </p:nvSpPr>
        <p:spPr>
          <a:xfrm>
            <a:off x="467544" y="1007547"/>
            <a:ext cx="6912768" cy="954107"/>
          </a:xfrm>
          <a:prstGeom prst="rect">
            <a:avLst/>
          </a:prstGeom>
          <a:gradFill>
            <a:gsLst>
              <a:gs pos="0">
                <a:srgbClr val="C00000">
                  <a:alpha val="48000"/>
                </a:srgbClr>
              </a:gs>
              <a:gs pos="50000">
                <a:schemeClr val="accent1">
                  <a:tint val="44500"/>
                  <a:satMod val="160000"/>
                </a:schemeClr>
              </a:gs>
              <a:gs pos="100000">
                <a:schemeClr val="accent1">
                  <a:tint val="23500"/>
                  <a:satMod val="160000"/>
                </a:schemeClr>
              </a:gs>
            </a:gsLst>
            <a:lin ang="5400000" scaled="0"/>
          </a:gradFill>
        </p:spPr>
        <p:txBody>
          <a:bodyPr>
            <a:spAutoFit/>
          </a:bodyPr>
          <a:lstStyle/>
          <a:p>
            <a:pPr algn="ctr" fontAlgn="auto">
              <a:spcBef>
                <a:spcPts val="0"/>
              </a:spcBef>
              <a:spcAft>
                <a:spcPts val="0"/>
              </a:spcAft>
              <a:defRPr/>
            </a:pPr>
            <a:r>
              <a:rPr lang="it-IT" sz="2800" b="1" dirty="0">
                <a:solidFill>
                  <a:prstClr val="black"/>
                </a:solidFill>
                <a:latin typeface="+mn-lt"/>
              </a:rPr>
              <a:t>L’esame della qualità scientifica di ogni proposta è volto ad accertare</a:t>
            </a:r>
            <a:r>
              <a:rPr lang="it-IT" b="1" dirty="0">
                <a:solidFill>
                  <a:prstClr val="black"/>
                </a:solidFill>
                <a:latin typeface="+mn-lt"/>
              </a:rPr>
              <a:t>:</a:t>
            </a:r>
            <a:endParaRPr lang="it-IT" b="1" dirty="0">
              <a:latin typeface="+mn-lt"/>
            </a:endParaRPr>
          </a:p>
        </p:txBody>
      </p:sp>
      <p:sp>
        <p:nvSpPr>
          <p:cNvPr id="30726" name="Rettangolo 4"/>
          <p:cNvSpPr>
            <a:spLocks noChangeArrowheads="1"/>
          </p:cNvSpPr>
          <p:nvPr/>
        </p:nvSpPr>
        <p:spPr bwMode="auto">
          <a:xfrm>
            <a:off x="6550025" y="2887663"/>
            <a:ext cx="2311400" cy="461962"/>
          </a:xfrm>
          <a:prstGeom prst="rect">
            <a:avLst/>
          </a:prstGeom>
          <a:noFill/>
          <a:ln w="9525">
            <a:solidFill>
              <a:srgbClr val="C00000"/>
            </a:solidFill>
            <a:miter lim="800000"/>
            <a:headEnd/>
            <a:tailEnd/>
          </a:ln>
        </p:spPr>
        <p:txBody>
          <a:bodyPr>
            <a:spAutoFit/>
          </a:bodyPr>
          <a:lstStyle/>
          <a:p>
            <a:pPr marL="360363" lvl="1" indent="-360363" algn="just"/>
            <a:r>
              <a:rPr lang="it-IT" sz="2400" b="1">
                <a:latin typeface="Calibri" pitchFamily="34" charset="0"/>
              </a:rPr>
              <a:t>fino a punti 5 </a:t>
            </a:r>
          </a:p>
        </p:txBody>
      </p:sp>
      <p:sp>
        <p:nvSpPr>
          <p:cNvPr id="30727" name="Rettangolo 5"/>
          <p:cNvSpPr>
            <a:spLocks noChangeArrowheads="1"/>
          </p:cNvSpPr>
          <p:nvPr/>
        </p:nvSpPr>
        <p:spPr bwMode="auto">
          <a:xfrm>
            <a:off x="611188" y="4113213"/>
            <a:ext cx="5832475" cy="1692275"/>
          </a:xfrm>
          <a:prstGeom prst="rect">
            <a:avLst/>
          </a:prstGeom>
          <a:noFill/>
          <a:ln w="9525">
            <a:solidFill>
              <a:srgbClr val="C00000"/>
            </a:solidFill>
            <a:miter lim="800000"/>
            <a:headEnd/>
            <a:tailEnd/>
          </a:ln>
        </p:spPr>
        <p:txBody>
          <a:bodyPr>
            <a:spAutoFit/>
          </a:bodyPr>
          <a:lstStyle/>
          <a:p>
            <a:pPr marL="360363" lvl="1" indent="-360363" algn="just"/>
            <a:r>
              <a:rPr lang="it-IT" sz="2000" b="1">
                <a:latin typeface="Calibri" pitchFamily="34" charset="0"/>
              </a:rPr>
              <a:t>b)</a:t>
            </a:r>
            <a:r>
              <a:rPr lang="it-IT" sz="2400" b="1">
                <a:latin typeface="Calibri" pitchFamily="34" charset="0"/>
              </a:rPr>
              <a:t>	</a:t>
            </a:r>
            <a:r>
              <a:rPr lang="it-IT" sz="2000" b="1">
                <a:latin typeface="Calibri" pitchFamily="34" charset="0"/>
              </a:rPr>
              <a:t>LA QUALIFICAZIONE DEL COORDINATORE SCIENTIFICO E DEI RESPONSABILI DI UNITÀ, ANCHE CON RIFERIMENTO ALLA COERENZA TRA LE TEMATICHE DEL PROGETTO E LE LORO COMPETENZE SCIENTIFICHE</a:t>
            </a:r>
          </a:p>
        </p:txBody>
      </p:sp>
      <p:sp>
        <p:nvSpPr>
          <p:cNvPr id="30728" name="Rettangolo 6"/>
          <p:cNvSpPr>
            <a:spLocks noChangeArrowheads="1"/>
          </p:cNvSpPr>
          <p:nvPr/>
        </p:nvSpPr>
        <p:spPr bwMode="auto">
          <a:xfrm>
            <a:off x="6578600" y="4687888"/>
            <a:ext cx="2241550" cy="461962"/>
          </a:xfrm>
          <a:prstGeom prst="rect">
            <a:avLst/>
          </a:prstGeom>
          <a:noFill/>
          <a:ln w="9525">
            <a:solidFill>
              <a:srgbClr val="C00000"/>
            </a:solidFill>
            <a:miter lim="800000"/>
            <a:headEnd/>
            <a:tailEnd/>
          </a:ln>
        </p:spPr>
        <p:txBody>
          <a:bodyPr>
            <a:spAutoFit/>
          </a:bodyPr>
          <a:lstStyle/>
          <a:p>
            <a:pPr marL="360363" lvl="1" indent="-360363" algn="just"/>
            <a:r>
              <a:rPr lang="it-IT" sz="2400" b="1">
                <a:latin typeface="Calibri" pitchFamily="34" charset="0"/>
              </a:rPr>
              <a:t>fino a punti 5</a:t>
            </a:r>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ttangolo 2"/>
          <p:cNvSpPr/>
          <p:nvPr/>
        </p:nvSpPr>
        <p:spPr>
          <a:xfrm>
            <a:off x="1187450" y="2624138"/>
            <a:ext cx="6192838" cy="2308225"/>
          </a:xfrm>
          <a:prstGeom prst="rect">
            <a:avLst/>
          </a:prstGeom>
          <a:gradFill>
            <a:gsLst>
              <a:gs pos="0">
                <a:srgbClr val="FFEFD1"/>
              </a:gs>
              <a:gs pos="64999">
                <a:srgbClr val="F0EBD5"/>
              </a:gs>
              <a:gs pos="100000">
                <a:srgbClr val="D1C39F"/>
              </a:gs>
            </a:gsLst>
            <a:lin ang="16200000" scaled="0"/>
          </a:gradFill>
          <a:ln>
            <a:solidFill>
              <a:srgbClr val="C00000"/>
            </a:solidFill>
          </a:ln>
        </p:spPr>
        <p:txBody>
          <a:bodyPr>
            <a:spAutoFit/>
          </a:bodyPr>
          <a:lstStyle/>
          <a:p>
            <a:pPr algn="just" fontAlgn="auto">
              <a:spcBef>
                <a:spcPts val="0"/>
              </a:spcBef>
              <a:spcAft>
                <a:spcPts val="0"/>
              </a:spcAft>
              <a:defRPr/>
            </a:pPr>
            <a:r>
              <a:rPr lang="it-IT" sz="1600" b="1" cap="small" dirty="0">
                <a:latin typeface="+mn-lt"/>
              </a:rPr>
              <a:t>La valutazione di ogni proposta è affidata dal CINECA, per conto delle università, a tre revisori esterni anonimi, sorteggiati (mediante procedura informatica gestita dal CINECA) tra gli esperti appartenenti alla banca dati MIUR, nel rispetto del criterio della coincidenza del sottosettore ERC e/o delle parole chiave indicati in ogni proposta con quelli indicati da ogni esperto nella propria scheda della banca dati; in nessun caso possono essere utilizzati revisori che figurino tra i partecipanti al presente bando, né, per ogni singola proposta, revisori che appartengano ad università o enti coinvolti nella stessa proposta; </a:t>
            </a:r>
          </a:p>
        </p:txBody>
      </p:sp>
      <p:sp>
        <p:nvSpPr>
          <p:cNvPr id="4" name="Titolo 1"/>
          <p:cNvSpPr txBox="1">
            <a:spLocks/>
          </p:cNvSpPr>
          <p:nvPr/>
        </p:nvSpPr>
        <p:spPr>
          <a:xfrm>
            <a:off x="685800" y="260350"/>
            <a:ext cx="7772400" cy="576263"/>
          </a:xfrm>
          <a:prstGeom prst="rect">
            <a:avLst/>
          </a:prstGeom>
        </p:spPr>
        <p:txBody>
          <a:bodyPr>
            <a:normAutofit fontScale="92500" lnSpcReduction="20000"/>
          </a:bodyPr>
          <a:lstStyle/>
          <a:p>
            <a:pPr algn="ctr" fontAlgn="auto">
              <a:spcAft>
                <a:spcPts val="0"/>
              </a:spcAft>
              <a:defRPr/>
            </a:pPr>
            <a:r>
              <a:rPr lang="it-IT" sz="4000" b="1" dirty="0">
                <a:solidFill>
                  <a:srgbClr val="C00000"/>
                </a:solidFill>
                <a:latin typeface="+mj-lt"/>
                <a:ea typeface="+mj-ea"/>
                <a:cs typeface="+mj-cs"/>
              </a:rPr>
              <a:t>PRESELEZIONE UNIVERSITA’</a:t>
            </a:r>
          </a:p>
        </p:txBody>
      </p:sp>
      <p:sp>
        <p:nvSpPr>
          <p:cNvPr id="6" name="Segnaposto contenuto 2"/>
          <p:cNvSpPr txBox="1">
            <a:spLocks/>
          </p:cNvSpPr>
          <p:nvPr/>
        </p:nvSpPr>
        <p:spPr>
          <a:xfrm>
            <a:off x="2987675" y="1400175"/>
            <a:ext cx="2663825" cy="503238"/>
          </a:xfrm>
          <a:prstGeom prst="rect">
            <a:avLst/>
          </a:prstGeom>
        </p:spPr>
        <p:style>
          <a:lnRef idx="1">
            <a:schemeClr val="accent3"/>
          </a:lnRef>
          <a:fillRef idx="2">
            <a:schemeClr val="accent3"/>
          </a:fillRef>
          <a:effectRef idx="1">
            <a:schemeClr val="accent3"/>
          </a:effectRef>
          <a:fontRef idx="minor">
            <a:schemeClr val="dk1"/>
          </a:fontRef>
        </p:style>
        <p:txBody>
          <a:bodyPr/>
          <a:lstStyle/>
          <a:p>
            <a:pPr fontAlgn="auto">
              <a:spcAft>
                <a:spcPts val="0"/>
              </a:spcAft>
              <a:buFont typeface="Arial" pitchFamily="34" charset="0"/>
              <a:buNone/>
              <a:defRPr/>
            </a:pPr>
            <a:r>
              <a:rPr lang="it-IT" sz="2400" b="1" u="sng" dirty="0">
                <a:solidFill>
                  <a:schemeClr val="accent2">
                    <a:lumMod val="75000"/>
                  </a:schemeClr>
                </a:solidFill>
              </a:rPr>
              <a:t>SCELTA REVISORI</a:t>
            </a:r>
          </a:p>
        </p:txBody>
      </p:sp>
      <p:cxnSp>
        <p:nvCxnSpPr>
          <p:cNvPr id="19" name="Connettore 2 18"/>
          <p:cNvCxnSpPr/>
          <p:nvPr/>
        </p:nvCxnSpPr>
        <p:spPr>
          <a:xfrm flipH="1">
            <a:off x="4278313" y="1976438"/>
            <a:ext cx="6350" cy="647700"/>
          </a:xfrm>
          <a:prstGeom prst="straightConnector1">
            <a:avLst/>
          </a:prstGeom>
          <a:ln w="57150">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250825" y="5345113"/>
            <a:ext cx="8713788" cy="1397000"/>
          </a:xfrm>
        </p:spPr>
        <p:txBody>
          <a:bodyPr rtlCol="0">
            <a:normAutofit lnSpcReduction="10000"/>
          </a:bodyPr>
          <a:lstStyle/>
          <a:p>
            <a:pPr algn="just" fontAlgn="auto">
              <a:spcAft>
                <a:spcPts val="0"/>
              </a:spcAft>
              <a:buFont typeface="Arial" pitchFamily="34" charset="0"/>
              <a:buNone/>
              <a:defRPr/>
            </a:pPr>
            <a:r>
              <a:rPr lang="it-IT" sz="1400" b="1" cap="small" dirty="0" smtClean="0">
                <a:solidFill>
                  <a:srgbClr val="C00000"/>
                </a:solidFill>
              </a:rPr>
              <a:t>Al termine della fase di preselezione ciascuna università comunica al MIUR, mediante apposita procedura telematica predisposta dal CINECA ed entro il termine perentorio del 10 maggio 2013 (pena l’esclusione dalla fase successiva) le proposte meritevoli di sviluppo a livello di progetto per la successiva fase di valutazione del MIUR, fornendo adeguata motivazione delle scelte effettuate, nel rispetto dei criteri di preselezione; </a:t>
            </a:r>
          </a:p>
          <a:p>
            <a:pPr algn="just" fontAlgn="auto">
              <a:spcAft>
                <a:spcPts val="0"/>
              </a:spcAft>
              <a:buFont typeface="Arial" pitchFamily="34" charset="0"/>
              <a:buNone/>
              <a:defRPr/>
            </a:pPr>
            <a:r>
              <a:rPr lang="it-IT" sz="1400" b="1" cap="small" dirty="0" smtClean="0">
                <a:solidFill>
                  <a:srgbClr val="C00000"/>
                </a:solidFill>
              </a:rPr>
              <a:t>le proposte preselezionate sono elencate in ordine di graduatoria, con l’attestazione, per ciascuna di esse, dell’effettivo rispetto dei requisiti.</a:t>
            </a:r>
          </a:p>
        </p:txBody>
      </p:sp>
      <p:sp>
        <p:nvSpPr>
          <p:cNvPr id="4" name="Titolo 1"/>
          <p:cNvSpPr txBox="1">
            <a:spLocks/>
          </p:cNvSpPr>
          <p:nvPr/>
        </p:nvSpPr>
        <p:spPr>
          <a:xfrm>
            <a:off x="685800" y="260350"/>
            <a:ext cx="7772400" cy="576263"/>
          </a:xfrm>
          <a:prstGeom prst="rect">
            <a:avLst/>
          </a:prstGeom>
        </p:spPr>
        <p:txBody>
          <a:bodyPr>
            <a:normAutofit fontScale="92500" lnSpcReduction="20000"/>
          </a:bodyPr>
          <a:lstStyle/>
          <a:p>
            <a:pPr algn="ctr" fontAlgn="auto">
              <a:spcAft>
                <a:spcPts val="0"/>
              </a:spcAft>
              <a:defRPr/>
            </a:pPr>
            <a:r>
              <a:rPr lang="it-IT" sz="4000" b="1" dirty="0">
                <a:solidFill>
                  <a:srgbClr val="C00000"/>
                </a:solidFill>
                <a:latin typeface="+mj-lt"/>
                <a:ea typeface="+mj-ea"/>
                <a:cs typeface="+mj-cs"/>
              </a:rPr>
              <a:t>PRESELEZIONE UNIVERSITA’</a:t>
            </a:r>
          </a:p>
        </p:txBody>
      </p:sp>
      <p:sp>
        <p:nvSpPr>
          <p:cNvPr id="6" name="Rettangolo 5"/>
          <p:cNvSpPr/>
          <p:nvPr/>
        </p:nvSpPr>
        <p:spPr>
          <a:xfrm>
            <a:off x="250825" y="1268413"/>
            <a:ext cx="2017713" cy="40005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rgbClr val="C00000"/>
            </a:solidFill>
          </a:ln>
        </p:spPr>
        <p:txBody>
          <a:bodyPr>
            <a:spAutoFit/>
          </a:bodyPr>
          <a:lstStyle/>
          <a:p>
            <a:pPr fontAlgn="auto">
              <a:spcBef>
                <a:spcPts val="0"/>
              </a:spcBef>
              <a:spcAft>
                <a:spcPts val="0"/>
              </a:spcAft>
              <a:defRPr/>
            </a:pPr>
            <a:r>
              <a:rPr lang="it-IT" sz="2000" b="1" cap="small" dirty="0">
                <a:latin typeface="+mn-lt"/>
              </a:rPr>
              <a:t>Punteggio medio</a:t>
            </a:r>
          </a:p>
        </p:txBody>
      </p:sp>
      <p:sp>
        <p:nvSpPr>
          <p:cNvPr id="7" name="Rettangolo 6"/>
          <p:cNvSpPr/>
          <p:nvPr/>
        </p:nvSpPr>
        <p:spPr>
          <a:xfrm>
            <a:off x="2484438" y="836613"/>
            <a:ext cx="6480175" cy="1138237"/>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rgbClr val="C00000"/>
            </a:solidFill>
          </a:ln>
        </p:spPr>
        <p:txBody>
          <a:bodyPr>
            <a:spAutoFit/>
          </a:bodyPr>
          <a:lstStyle/>
          <a:p>
            <a:pPr algn="just" fontAlgn="auto">
              <a:spcBef>
                <a:spcPct val="20000"/>
              </a:spcBef>
              <a:spcAft>
                <a:spcPts val="0"/>
              </a:spcAft>
              <a:defRPr/>
            </a:pPr>
            <a:r>
              <a:rPr lang="it-IT" sz="2000" b="1" cap="small" dirty="0">
                <a:latin typeface="Calibri" pitchFamily="34" charset="0"/>
              </a:rPr>
              <a:t>media aritmetica dei punteggi assegnati dai tre</a:t>
            </a:r>
          </a:p>
          <a:p>
            <a:pPr algn="just" fontAlgn="auto">
              <a:spcBef>
                <a:spcPct val="20000"/>
              </a:spcBef>
              <a:spcAft>
                <a:spcPts val="0"/>
              </a:spcAft>
              <a:defRPr/>
            </a:pPr>
            <a:r>
              <a:rPr lang="it-IT" sz="2000" b="1" cap="small" dirty="0">
                <a:latin typeface="Calibri" pitchFamily="34" charset="0"/>
              </a:rPr>
              <a:t>revisori. </a:t>
            </a:r>
          </a:p>
          <a:p>
            <a:pPr algn="just" fontAlgn="auto">
              <a:spcBef>
                <a:spcPct val="20000"/>
              </a:spcBef>
              <a:spcAft>
                <a:spcPts val="0"/>
              </a:spcAft>
              <a:defRPr/>
            </a:pPr>
            <a:r>
              <a:rPr lang="it-IT" sz="2000" b="1" cap="small" dirty="0">
                <a:latin typeface="Calibri" pitchFamily="34" charset="0"/>
              </a:rPr>
              <a:t>ammesse le proposte con punteggio medio almeno pari a 8/10.</a:t>
            </a:r>
          </a:p>
        </p:txBody>
      </p:sp>
      <p:sp>
        <p:nvSpPr>
          <p:cNvPr id="32773" name="Rettangolo 7"/>
          <p:cNvSpPr>
            <a:spLocks noChangeArrowheads="1"/>
          </p:cNvSpPr>
          <p:nvPr/>
        </p:nvSpPr>
        <p:spPr bwMode="auto">
          <a:xfrm>
            <a:off x="3492500" y="2276475"/>
            <a:ext cx="1460500" cy="400050"/>
          </a:xfrm>
          <a:prstGeom prst="rect">
            <a:avLst/>
          </a:prstGeom>
          <a:noFill/>
          <a:ln w="9525">
            <a:noFill/>
            <a:miter lim="800000"/>
            <a:headEnd/>
            <a:tailEnd/>
          </a:ln>
        </p:spPr>
        <p:txBody>
          <a:bodyPr wrap="none">
            <a:spAutoFit/>
          </a:bodyPr>
          <a:lstStyle/>
          <a:p>
            <a:r>
              <a:rPr lang="it-IT" sz="2000" b="1">
                <a:latin typeface="Calibri" pitchFamily="34" charset="0"/>
              </a:rPr>
              <a:t>UNIVERSITÀ</a:t>
            </a:r>
          </a:p>
        </p:txBody>
      </p:sp>
      <p:sp>
        <p:nvSpPr>
          <p:cNvPr id="9" name="Rettangolo 8"/>
          <p:cNvSpPr/>
          <p:nvPr/>
        </p:nvSpPr>
        <p:spPr>
          <a:xfrm>
            <a:off x="2843213" y="4005263"/>
            <a:ext cx="2736850" cy="584200"/>
          </a:xfrm>
          <a:prstGeom prst="rect">
            <a:avLst/>
          </a:prstGeom>
        </p:spPr>
        <p:txBody>
          <a:bodyPr>
            <a:spAutoFit/>
          </a:bodyPr>
          <a:lstStyle/>
          <a:p>
            <a:pPr algn="ctr" fontAlgn="auto">
              <a:spcBef>
                <a:spcPts val="0"/>
              </a:spcBef>
              <a:spcAft>
                <a:spcPts val="0"/>
              </a:spcAft>
              <a:defRPr/>
            </a:pPr>
            <a:r>
              <a:rPr lang="it-IT" sz="2000" b="1" cap="small" dirty="0">
                <a:latin typeface="+mn-lt"/>
              </a:rPr>
              <a:t>comitato di preselezione</a:t>
            </a:r>
            <a:r>
              <a:rPr lang="it-IT" sz="3200" b="1" cap="small" dirty="0">
                <a:solidFill>
                  <a:prstClr val="black">
                    <a:tint val="75000"/>
                  </a:prstClr>
                </a:solidFill>
                <a:latin typeface="+mn-lt"/>
              </a:rPr>
              <a:t> </a:t>
            </a:r>
            <a:endParaRPr lang="it-IT" b="1" cap="small" dirty="0">
              <a:latin typeface="+mn-lt"/>
            </a:endParaRPr>
          </a:p>
        </p:txBody>
      </p:sp>
      <p:sp>
        <p:nvSpPr>
          <p:cNvPr id="10" name="Rettangolo 9"/>
          <p:cNvSpPr/>
          <p:nvPr/>
        </p:nvSpPr>
        <p:spPr>
          <a:xfrm>
            <a:off x="2195513" y="4900613"/>
            <a:ext cx="4105275" cy="400050"/>
          </a:xfrm>
          <a:prstGeom prst="rect">
            <a:avLst/>
          </a:prstGeom>
        </p:spPr>
        <p:txBody>
          <a:bodyPr>
            <a:spAutoFit/>
          </a:bodyPr>
          <a:lstStyle/>
          <a:p>
            <a:pPr fontAlgn="auto">
              <a:spcBef>
                <a:spcPts val="0"/>
              </a:spcBef>
              <a:spcAft>
                <a:spcPts val="0"/>
              </a:spcAft>
              <a:defRPr/>
            </a:pPr>
            <a:r>
              <a:rPr lang="it-IT" sz="2000" b="1" cap="small" dirty="0">
                <a:latin typeface="+mn-lt"/>
              </a:rPr>
              <a:t>l’elenco delle proposte preselezionate</a:t>
            </a:r>
          </a:p>
        </p:txBody>
      </p:sp>
      <p:sp>
        <p:nvSpPr>
          <p:cNvPr id="11" name="Rettangolo 10"/>
          <p:cNvSpPr/>
          <p:nvPr/>
        </p:nvSpPr>
        <p:spPr>
          <a:xfrm>
            <a:off x="2771775" y="3076575"/>
            <a:ext cx="2879725" cy="708025"/>
          </a:xfrm>
          <a:prstGeom prst="rect">
            <a:avLst/>
          </a:prstGeom>
        </p:spPr>
        <p:txBody>
          <a:bodyPr>
            <a:spAutoFit/>
          </a:bodyPr>
          <a:lstStyle/>
          <a:p>
            <a:pPr algn="ctr" fontAlgn="auto">
              <a:spcBef>
                <a:spcPts val="0"/>
              </a:spcBef>
              <a:spcAft>
                <a:spcPts val="0"/>
              </a:spcAft>
              <a:defRPr/>
            </a:pPr>
            <a:r>
              <a:rPr lang="it-IT" sz="2000" b="1" cap="small" dirty="0">
                <a:latin typeface="+mn-lt"/>
              </a:rPr>
              <a:t>entro l’11 febbraio 2013</a:t>
            </a:r>
          </a:p>
          <a:p>
            <a:pPr algn="ctr" fontAlgn="auto">
              <a:spcBef>
                <a:spcPts val="0"/>
              </a:spcBef>
              <a:spcAft>
                <a:spcPts val="0"/>
              </a:spcAft>
              <a:defRPr/>
            </a:pPr>
            <a:r>
              <a:rPr lang="it-IT" sz="2000" b="1" cap="small" dirty="0">
                <a:latin typeface="+mn-lt"/>
              </a:rPr>
              <a:t>Criteri di preselezione</a:t>
            </a:r>
          </a:p>
        </p:txBody>
      </p:sp>
      <p:sp>
        <p:nvSpPr>
          <p:cNvPr id="12" name="Freccia in giù 11"/>
          <p:cNvSpPr/>
          <p:nvPr/>
        </p:nvSpPr>
        <p:spPr>
          <a:xfrm>
            <a:off x="4067175" y="2605088"/>
            <a:ext cx="217488" cy="4318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3" name="Freccia in giù 12"/>
          <p:cNvSpPr/>
          <p:nvPr/>
        </p:nvSpPr>
        <p:spPr>
          <a:xfrm>
            <a:off x="4067175" y="4508500"/>
            <a:ext cx="217488" cy="433388"/>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4" name="Freccia in giù 13"/>
          <p:cNvSpPr/>
          <p:nvPr/>
        </p:nvSpPr>
        <p:spPr>
          <a:xfrm>
            <a:off x="4067175" y="3789363"/>
            <a:ext cx="217488" cy="4318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cxnSp>
        <p:nvCxnSpPr>
          <p:cNvPr id="16" name="Connettore 1 15"/>
          <p:cNvCxnSpPr>
            <a:stCxn id="6" idx="3"/>
            <a:endCxn id="7" idx="1"/>
          </p:cNvCxnSpPr>
          <p:nvPr/>
        </p:nvCxnSpPr>
        <p:spPr>
          <a:xfrm>
            <a:off x="2268538" y="1468438"/>
            <a:ext cx="212725" cy="3175"/>
          </a:xfrm>
          <a:prstGeom prst="line">
            <a:avLst/>
          </a:prstGeom>
          <a:ln w="31750">
            <a:solidFill>
              <a:srgbClr val="C00000"/>
            </a:solidFill>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260350"/>
            <a:ext cx="8218487" cy="647700"/>
          </a:xfr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rtlCol="0">
            <a:normAutofit fontScale="92500"/>
          </a:bodyPr>
          <a:lstStyle/>
          <a:p>
            <a:pPr fontAlgn="auto">
              <a:lnSpc>
                <a:spcPct val="90000"/>
              </a:lnSpc>
              <a:spcAft>
                <a:spcPts val="0"/>
              </a:spcAft>
              <a:defRPr/>
            </a:pPr>
            <a:r>
              <a:rPr lang="it-IT" sz="3000" b="1" dirty="0" smtClean="0"/>
              <a:t>DESTINATARI</a:t>
            </a:r>
            <a:endParaRPr lang="it-IT" sz="3000" b="1" dirty="0"/>
          </a:p>
        </p:txBody>
      </p:sp>
      <p:sp>
        <p:nvSpPr>
          <p:cNvPr id="3" name="Segnaposto testo 2"/>
          <p:cNvSpPr>
            <a:spLocks noGrp="1"/>
          </p:cNvSpPr>
          <p:nvPr>
            <p:ph type="body" idx="1"/>
          </p:nvPr>
        </p:nvSpPr>
        <p:spPr>
          <a:xfrm>
            <a:off x="468313" y="1268413"/>
            <a:ext cx="4040187" cy="552450"/>
          </a:xfrm>
        </p:spPr>
        <p:txBody>
          <a:bodyPr rtlCol="0">
            <a:normAutofit fontScale="25000" lnSpcReduction="20000"/>
          </a:bodyPr>
          <a:lstStyle/>
          <a:p>
            <a:pPr fontAlgn="auto">
              <a:spcAft>
                <a:spcPts val="0"/>
              </a:spcAft>
              <a:buFont typeface="Arial" pitchFamily="34" charset="0"/>
              <a:buNone/>
              <a:defRPr/>
            </a:pPr>
            <a:endParaRPr lang="it-IT" sz="2100" dirty="0" smtClean="0"/>
          </a:p>
          <a:p>
            <a:pPr fontAlgn="auto">
              <a:spcAft>
                <a:spcPts val="0"/>
              </a:spcAft>
              <a:buFont typeface="Arial" pitchFamily="34" charset="0"/>
              <a:buNone/>
              <a:defRPr/>
            </a:pPr>
            <a:endParaRPr lang="it-IT" sz="2100" dirty="0" smtClean="0"/>
          </a:p>
          <a:p>
            <a:pPr fontAlgn="auto">
              <a:spcAft>
                <a:spcPts val="0"/>
              </a:spcAft>
              <a:buFont typeface="Arial" pitchFamily="34" charset="0"/>
              <a:buNone/>
              <a:defRPr/>
            </a:pPr>
            <a:r>
              <a:rPr lang="it-IT" sz="8400" dirty="0" smtClean="0">
                <a:solidFill>
                  <a:srgbClr val="FF0000"/>
                </a:solidFill>
              </a:rPr>
              <a:t>PRIN</a:t>
            </a:r>
          </a:p>
          <a:p>
            <a:pPr fontAlgn="auto">
              <a:spcAft>
                <a:spcPts val="0"/>
              </a:spcAft>
              <a:buFont typeface="Arial" pitchFamily="34" charset="0"/>
              <a:buNone/>
              <a:defRPr/>
            </a:pPr>
            <a:endParaRPr lang="it-IT" sz="2100" dirty="0"/>
          </a:p>
        </p:txBody>
      </p:sp>
      <p:sp>
        <p:nvSpPr>
          <p:cNvPr id="4" name="Segnaposto contenuto 3"/>
          <p:cNvSpPr>
            <a:spLocks noGrp="1"/>
          </p:cNvSpPr>
          <p:nvPr>
            <p:ph sz="half" idx="2"/>
          </p:nvPr>
        </p:nvSpPr>
        <p:spPr>
          <a:xfrm>
            <a:off x="468313" y="1773238"/>
            <a:ext cx="4032250" cy="4608512"/>
          </a:xfrm>
          <a:gradFill>
            <a:gsLst>
              <a:gs pos="0">
                <a:schemeClr val="bg2"/>
              </a:gs>
              <a:gs pos="64999">
                <a:srgbClr val="F0EBD5"/>
              </a:gs>
              <a:gs pos="100000">
                <a:srgbClr val="D1C39F"/>
              </a:gs>
            </a:gsLst>
            <a:lin ang="5400000" scaled="0"/>
          </a:gradFill>
          <a:ln>
            <a:solidFill>
              <a:schemeClr val="tx1"/>
            </a:solidFill>
          </a:ln>
        </p:spPr>
        <p:txBody>
          <a:bodyPr rtlCol="0">
            <a:normAutofit fontScale="77500" lnSpcReduction="20000"/>
          </a:bodyPr>
          <a:lstStyle/>
          <a:p>
            <a:pPr marL="176213" indent="-176213" algn="just" fontAlgn="auto">
              <a:spcAft>
                <a:spcPts val="0"/>
              </a:spcAft>
              <a:buFont typeface="Arial" pitchFamily="34" charset="0"/>
              <a:buChar char="•"/>
              <a:defRPr/>
            </a:pPr>
            <a:r>
              <a:rPr lang="it-IT" sz="1600" b="1" dirty="0" smtClean="0"/>
              <a:t>i professori universitari di ruolo e gli assistenti ordinari del ruolo a esaurimento</a:t>
            </a:r>
          </a:p>
          <a:p>
            <a:pPr marL="176213" indent="-176213" algn="just" fontAlgn="auto">
              <a:spcAft>
                <a:spcPts val="0"/>
              </a:spcAft>
              <a:buFont typeface="Arial" pitchFamily="34" charset="0"/>
              <a:buNone/>
              <a:defRPr/>
            </a:pPr>
            <a:endParaRPr lang="it-IT" sz="1600" b="1" dirty="0" smtClean="0"/>
          </a:p>
          <a:p>
            <a:pPr marL="176213" indent="-176213" algn="just" fontAlgn="auto">
              <a:spcAft>
                <a:spcPts val="0"/>
              </a:spcAft>
              <a:buFont typeface="Arial" pitchFamily="34" charset="0"/>
              <a:buChar char="•"/>
              <a:defRPr/>
            </a:pPr>
            <a:r>
              <a:rPr lang="it-IT" sz="1600" b="1" dirty="0" smtClean="0"/>
              <a:t>i ricercatori del ruolo universitario e i ricercatori del ruolo degli enti pubblici di ricerca vigilati dal Ministero</a:t>
            </a:r>
          </a:p>
          <a:p>
            <a:pPr marL="176213" indent="-176213" algn="just" fontAlgn="auto">
              <a:spcAft>
                <a:spcPts val="0"/>
              </a:spcAft>
              <a:buFont typeface="Arial" pitchFamily="34" charset="0"/>
              <a:buNone/>
              <a:defRPr/>
            </a:pPr>
            <a:endParaRPr lang="it-IT" sz="1600" b="1" dirty="0" smtClean="0"/>
          </a:p>
          <a:p>
            <a:pPr marL="176213" indent="-176213" algn="just" fontAlgn="auto">
              <a:spcAft>
                <a:spcPts val="0"/>
              </a:spcAft>
              <a:buFont typeface="Arial" pitchFamily="34" charset="0"/>
              <a:buChar char="•"/>
              <a:defRPr/>
            </a:pPr>
            <a:r>
              <a:rPr lang="it-IT" sz="1600" b="1" dirty="0" smtClean="0"/>
              <a:t>coordinatore scientifico (o “</a:t>
            </a:r>
            <a:r>
              <a:rPr lang="it-IT" sz="1600" b="1" dirty="0" err="1" smtClean="0"/>
              <a:t>principal</a:t>
            </a:r>
            <a:r>
              <a:rPr lang="it-IT" sz="1600" b="1" dirty="0" smtClean="0"/>
              <a:t> investigator” –PI): un docente o un ricercatore del ruolo universitario, o un assistente ordinario del ruolo ad esaurimento, avente il compito di coordinare più unità operative di un progetto, assumendo le relative responsabilità scientifiche dell’intero progetto</a:t>
            </a:r>
          </a:p>
          <a:p>
            <a:pPr marL="176213" indent="-176213" algn="just" fontAlgn="auto">
              <a:spcAft>
                <a:spcPts val="0"/>
              </a:spcAft>
              <a:buFont typeface="Arial" pitchFamily="34" charset="0"/>
              <a:buNone/>
              <a:defRPr/>
            </a:pPr>
            <a:endParaRPr lang="it-IT" sz="1600" b="1" dirty="0" smtClean="0"/>
          </a:p>
          <a:p>
            <a:pPr marL="176213" indent="-176213" algn="just" fontAlgn="auto">
              <a:spcAft>
                <a:spcPts val="0"/>
              </a:spcAft>
              <a:buFont typeface="Arial" pitchFamily="34" charset="0"/>
              <a:buChar char="•"/>
              <a:defRPr/>
            </a:pPr>
            <a:r>
              <a:rPr lang="it-IT" sz="1600" b="1" dirty="0" smtClean="0"/>
              <a:t>responsabile locale: un docente o un ricercatore del ruolo universitario, o un assistente ordinario del ruolo ad esaurimento, o un ricercatore appartenente ai ruoli di un ente pubblico di ricerca afferente al MIUR, a capo di una unità operativa, di cui assume anche le responsabilità organizzative</a:t>
            </a:r>
          </a:p>
          <a:p>
            <a:pPr marL="176213" indent="-176213" algn="just" fontAlgn="auto">
              <a:spcAft>
                <a:spcPts val="0"/>
              </a:spcAft>
              <a:buFont typeface="Arial" pitchFamily="34" charset="0"/>
              <a:buNone/>
              <a:defRPr/>
            </a:pPr>
            <a:endParaRPr lang="it-IT" sz="1600" b="1" dirty="0" smtClean="0"/>
          </a:p>
          <a:p>
            <a:pPr marL="176213" indent="-176213" algn="just" fontAlgn="auto">
              <a:spcAft>
                <a:spcPts val="0"/>
              </a:spcAft>
              <a:buFont typeface="Arial" pitchFamily="34" charset="0"/>
              <a:buChar char="•"/>
              <a:defRPr/>
            </a:pPr>
            <a:r>
              <a:rPr lang="it-IT" sz="1600" b="1" dirty="0" smtClean="0"/>
              <a:t>unità operativa: l’insieme dei docenti o ricercatori costituenti il gruppo di ricerca guidato dal responsabile locale, con autonomia amministrativa nell’ambito del progetto, ma nel rispetto dei regolamenti interni di amministrazione, finanza e contabilità dell’università o dell’ente cui afferisce</a:t>
            </a:r>
          </a:p>
          <a:p>
            <a:pPr marL="176213" indent="-176213" fontAlgn="auto">
              <a:spcAft>
                <a:spcPts val="0"/>
              </a:spcAft>
              <a:buFont typeface="Arial" pitchFamily="34" charset="0"/>
              <a:buNone/>
              <a:defRPr/>
            </a:pPr>
            <a:endParaRPr lang="it-IT" sz="1500" dirty="0" smtClean="0">
              <a:solidFill>
                <a:srgbClr val="FF0000"/>
              </a:solidFill>
            </a:endParaRPr>
          </a:p>
        </p:txBody>
      </p:sp>
      <p:sp>
        <p:nvSpPr>
          <p:cNvPr id="15364" name="Segnaposto testo 4"/>
          <p:cNvSpPr>
            <a:spLocks noGrp="1"/>
          </p:cNvSpPr>
          <p:nvPr>
            <p:ph type="body" sz="quarter" idx="3"/>
          </p:nvPr>
        </p:nvSpPr>
        <p:spPr>
          <a:xfrm>
            <a:off x="4643438" y="1285875"/>
            <a:ext cx="4041775" cy="423863"/>
          </a:xfrm>
        </p:spPr>
        <p:txBody>
          <a:bodyPr/>
          <a:lstStyle/>
          <a:p>
            <a:r>
              <a:rPr lang="it-IT" sz="2100" smtClean="0"/>
              <a:t>FIRB</a:t>
            </a:r>
          </a:p>
        </p:txBody>
      </p:sp>
      <p:sp>
        <p:nvSpPr>
          <p:cNvPr id="7" name="Segnaposto contenuto 6"/>
          <p:cNvSpPr>
            <a:spLocks noGrp="1"/>
          </p:cNvSpPr>
          <p:nvPr>
            <p:ph sz="quarter" idx="4"/>
          </p:nvPr>
        </p:nvSpPr>
        <p:spPr>
          <a:xfrm>
            <a:off x="4643438" y="1773238"/>
            <a:ext cx="3960812" cy="4608512"/>
          </a:xfrm>
          <a:gradFill>
            <a:gsLst>
              <a:gs pos="0">
                <a:schemeClr val="bg2"/>
              </a:gs>
              <a:gs pos="64999">
                <a:srgbClr val="F0EBD5"/>
              </a:gs>
              <a:gs pos="100000">
                <a:srgbClr val="D1C39F"/>
              </a:gs>
            </a:gsLst>
            <a:lin ang="5400000" scaled="0"/>
          </a:gradFill>
          <a:ln>
            <a:solidFill>
              <a:schemeClr val="tx1"/>
            </a:solidFill>
          </a:ln>
        </p:spPr>
        <p:txBody>
          <a:bodyPr rtlCol="0">
            <a:noAutofit/>
          </a:bodyPr>
          <a:lstStyle/>
          <a:p>
            <a:pPr marL="176213" indent="-176213" algn="just" fontAlgn="auto">
              <a:spcAft>
                <a:spcPts val="0"/>
              </a:spcAft>
              <a:buFont typeface="Arial" pitchFamily="34" charset="0"/>
              <a:buChar char="•"/>
              <a:defRPr/>
            </a:pPr>
            <a:r>
              <a:rPr lang="it-IT" sz="1200" b="1" dirty="0" smtClean="0"/>
              <a:t>giovani ricercatori: i ricercatori (in possesso di dottorato o specializzazione conseguita presso una scuola di Specializzazione Universitaria) che non siano già presenti, a tempo indeterminato, nei ruoli delle università e degli enti pubblici di ricerca vigilati dal Ministero, e di età non superiore a 40 anni alla data del bando</a:t>
            </a:r>
          </a:p>
          <a:p>
            <a:pPr marL="176213" indent="-176213" algn="just" fontAlgn="auto">
              <a:spcAft>
                <a:spcPts val="0"/>
              </a:spcAft>
              <a:buFont typeface="Arial" pitchFamily="34" charset="0"/>
              <a:buNone/>
              <a:defRPr/>
            </a:pPr>
            <a:endParaRPr lang="it-IT" sz="1200" b="1" dirty="0" smtClean="0"/>
          </a:p>
          <a:p>
            <a:pPr marL="176213" indent="-176213" algn="just" fontAlgn="auto">
              <a:spcAft>
                <a:spcPts val="0"/>
              </a:spcAft>
              <a:buFont typeface="Arial" pitchFamily="34" charset="0"/>
              <a:buChar char="•"/>
              <a:defRPr/>
            </a:pPr>
            <a:r>
              <a:rPr lang="it-IT" sz="1200" b="1" dirty="0" smtClean="0"/>
              <a:t>coordinatore scientifico (o "</a:t>
            </a:r>
            <a:r>
              <a:rPr lang="it-IT" sz="1200" b="1" dirty="0" err="1" smtClean="0"/>
              <a:t>principal</a:t>
            </a:r>
            <a:r>
              <a:rPr lang="it-IT" sz="1200" b="1" dirty="0" smtClean="0"/>
              <a:t> investigator" -PI): un giovane ricercatore avente il compito di coordinare più unità operative di un progetto, assumendo le relative responsabilità scientifiche dell'intero progetto</a:t>
            </a:r>
          </a:p>
          <a:p>
            <a:pPr marL="176213" indent="-176213" algn="just" fontAlgn="auto">
              <a:spcAft>
                <a:spcPts val="0"/>
              </a:spcAft>
              <a:buFont typeface="Arial" pitchFamily="34" charset="0"/>
              <a:buNone/>
              <a:defRPr/>
            </a:pPr>
            <a:endParaRPr lang="it-IT" sz="1200" b="1" dirty="0" smtClean="0"/>
          </a:p>
          <a:p>
            <a:pPr marL="176213" indent="-176213" algn="just" fontAlgn="auto">
              <a:spcAft>
                <a:spcPts val="0"/>
              </a:spcAft>
              <a:buFont typeface="Arial" pitchFamily="34" charset="0"/>
              <a:buChar char="•"/>
              <a:defRPr/>
            </a:pPr>
            <a:r>
              <a:rPr lang="it-IT" sz="1200" b="1" dirty="0" smtClean="0"/>
              <a:t>responsabile locale: un giovane ricercatore a capo di una unità operativa, di cui assume anche le responsabilità organizzative</a:t>
            </a:r>
          </a:p>
          <a:p>
            <a:pPr marL="176213" indent="-176213" algn="just" fontAlgn="auto">
              <a:spcAft>
                <a:spcPts val="0"/>
              </a:spcAft>
              <a:buFont typeface="Arial" pitchFamily="34" charset="0"/>
              <a:buNone/>
              <a:defRPr/>
            </a:pPr>
            <a:endParaRPr lang="it-IT" sz="1200" b="1" dirty="0" smtClean="0"/>
          </a:p>
          <a:p>
            <a:pPr marL="176213" indent="-176213" algn="just" fontAlgn="auto">
              <a:spcAft>
                <a:spcPts val="0"/>
              </a:spcAft>
              <a:buFont typeface="Arial" pitchFamily="34" charset="0"/>
              <a:buChar char="•"/>
              <a:defRPr/>
            </a:pPr>
            <a:r>
              <a:rPr lang="it-IT" sz="1200" b="1" dirty="0" smtClean="0"/>
              <a:t>unità operativa: l'insieme dei giovani ricercatori, dei docenti o dei ricercatori costituenti il gruppo di ricerca guidato dal responsabile locale, con autonomia amministrativa nell'ambito del progetto, ma nel rispetto dei regolamenti interni di amministrazione, finanza e contabilità dell'università o dell'ente cui afferisce</a:t>
            </a:r>
          </a:p>
          <a:p>
            <a:pPr algn="just" fontAlgn="auto">
              <a:spcAft>
                <a:spcPts val="0"/>
              </a:spcAft>
              <a:buFont typeface="Arial" pitchFamily="34" charset="0"/>
              <a:buNone/>
              <a:defRPr/>
            </a:pPr>
            <a:r>
              <a:rPr lang="it-IT" sz="1100" dirty="0" smtClean="0"/>
              <a:t/>
            </a:r>
            <a:br>
              <a:rPr lang="it-IT" sz="1100" dirty="0" smtClean="0"/>
            </a:br>
            <a:r>
              <a:rPr lang="it-IT" sz="1100" dirty="0" smtClean="0"/>
              <a:t/>
            </a:r>
            <a:br>
              <a:rPr lang="it-IT" sz="1100" dirty="0" smtClean="0"/>
            </a:br>
            <a:endParaRPr lang="it-IT" sz="1100"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288" y="620713"/>
            <a:ext cx="8229600" cy="647700"/>
          </a:xfrm>
          <a:gradFill>
            <a:gsLst>
              <a:gs pos="0">
                <a:schemeClr val="bg2"/>
              </a:gs>
              <a:gs pos="64999">
                <a:srgbClr val="F0EBD5"/>
              </a:gs>
              <a:gs pos="100000">
                <a:srgbClr val="D1C39F"/>
              </a:gs>
            </a:gsLst>
            <a:lin ang="5400000" scaled="0"/>
          </a:gradFill>
        </p:spPr>
        <p:txBody>
          <a:bodyPr rtlCol="0">
            <a:normAutofit/>
          </a:bodyPr>
          <a:lstStyle/>
          <a:p>
            <a:pPr marL="0" indent="0" algn="ctr" fontAlgn="auto">
              <a:spcBef>
                <a:spcPct val="0"/>
              </a:spcBef>
              <a:spcAft>
                <a:spcPts val="0"/>
              </a:spcAft>
              <a:buFont typeface="Arial" pitchFamily="34" charset="0"/>
              <a:buNone/>
              <a:defRPr/>
            </a:pPr>
            <a:r>
              <a:rPr lang="it-IT" b="1" u="sng" dirty="0" smtClean="0">
                <a:solidFill>
                  <a:schemeClr val="accent2">
                    <a:lumMod val="75000"/>
                  </a:schemeClr>
                </a:solidFill>
              </a:rPr>
              <a:t>PRESENTAZIONE DEI PROGETTI</a:t>
            </a:r>
            <a:endParaRPr lang="it-IT" b="1" u="sng" dirty="0">
              <a:solidFill>
                <a:schemeClr val="accent2">
                  <a:lumMod val="75000"/>
                </a:schemeClr>
              </a:solidFill>
            </a:endParaRPr>
          </a:p>
        </p:txBody>
      </p:sp>
      <p:sp>
        <p:nvSpPr>
          <p:cNvPr id="5" name="Segnaposto contenuto 2"/>
          <p:cNvSpPr txBox="1">
            <a:spLocks/>
          </p:cNvSpPr>
          <p:nvPr/>
        </p:nvSpPr>
        <p:spPr>
          <a:xfrm>
            <a:off x="468313" y="2463800"/>
            <a:ext cx="8229600" cy="3989388"/>
          </a:xfrm>
          <a:prstGeom prst="rect">
            <a:avLst/>
          </a:prstGeom>
        </p:spPr>
        <p:txBody>
          <a:bodyPr>
            <a:normAutofit/>
          </a:bodyPr>
          <a:lstStyle/>
          <a:p>
            <a:pPr fontAlgn="auto">
              <a:spcAft>
                <a:spcPts val="0"/>
              </a:spcAft>
              <a:buFont typeface="Arial" pitchFamily="34" charset="0"/>
              <a:buNone/>
              <a:defRPr/>
            </a:pPr>
            <a:endParaRPr lang="it-IT" sz="3200" b="1" u="sng" dirty="0">
              <a:solidFill>
                <a:schemeClr val="accent2">
                  <a:lumMod val="75000"/>
                </a:schemeClr>
              </a:solidFill>
              <a:latin typeface="+mn-lt"/>
            </a:endParaRPr>
          </a:p>
        </p:txBody>
      </p:sp>
      <p:sp>
        <p:nvSpPr>
          <p:cNvPr id="6" name="Segnaposto contenuto 2"/>
          <p:cNvSpPr txBox="1">
            <a:spLocks/>
          </p:cNvSpPr>
          <p:nvPr/>
        </p:nvSpPr>
        <p:spPr>
          <a:xfrm>
            <a:off x="457200" y="2060575"/>
            <a:ext cx="8229600" cy="1152525"/>
          </a:xfrm>
          <a:prstGeom prst="rect">
            <a:avLst/>
          </a:prstGeom>
        </p:spPr>
        <p:txBody>
          <a:bodyPr>
            <a:normAutofit/>
          </a:bodyPr>
          <a:lstStyle/>
          <a:p>
            <a:pPr fontAlgn="auto">
              <a:spcAft>
                <a:spcPts val="0"/>
              </a:spcAft>
              <a:buFont typeface="Arial" pitchFamily="34" charset="0"/>
              <a:buNone/>
              <a:defRPr/>
            </a:pPr>
            <a:endParaRPr lang="it-IT" sz="3200" b="1" u="sng" dirty="0">
              <a:solidFill>
                <a:schemeClr val="accent2">
                  <a:lumMod val="75000"/>
                </a:schemeClr>
              </a:solidFill>
              <a:latin typeface="+mn-lt"/>
            </a:endParaRPr>
          </a:p>
        </p:txBody>
      </p:sp>
      <p:sp>
        <p:nvSpPr>
          <p:cNvPr id="10" name="Segnaposto contenuto 2"/>
          <p:cNvSpPr txBox="1">
            <a:spLocks/>
          </p:cNvSpPr>
          <p:nvPr/>
        </p:nvSpPr>
        <p:spPr>
          <a:xfrm>
            <a:off x="601663" y="1773238"/>
            <a:ext cx="8218487" cy="719137"/>
          </a:xfrm>
          <a:prstGeom prst="rect">
            <a:avLst/>
          </a:prstGeom>
          <a:noFill/>
          <a:ln>
            <a:noFill/>
          </a:ln>
          <a:effectLst/>
        </p:spPr>
        <p:style>
          <a:lnRef idx="1">
            <a:schemeClr val="accent5"/>
          </a:lnRef>
          <a:fillRef idx="2">
            <a:schemeClr val="accent5"/>
          </a:fillRef>
          <a:effectRef idx="1">
            <a:schemeClr val="accent5"/>
          </a:effectRef>
          <a:fontRef idx="minor">
            <a:schemeClr val="dk1"/>
          </a:fontRef>
        </p:style>
        <p:txBody>
          <a:bodyPr/>
          <a:lstStyle/>
          <a:p>
            <a:pPr algn="just" fontAlgn="auto">
              <a:spcBef>
                <a:spcPts val="0"/>
              </a:spcBef>
              <a:spcAft>
                <a:spcPts val="0"/>
              </a:spcAft>
              <a:defRPr/>
            </a:pPr>
            <a:r>
              <a:rPr lang="it-IT" sz="2000" b="1" cap="small" dirty="0"/>
              <a:t>Il PI di una proposta preselezionata viene invitato dal MIUR a sviluppare con maggiore dettaglio la propria proposta  </a:t>
            </a:r>
          </a:p>
        </p:txBody>
      </p:sp>
      <p:sp>
        <p:nvSpPr>
          <p:cNvPr id="11" name="Rettangolo 10"/>
          <p:cNvSpPr/>
          <p:nvPr/>
        </p:nvSpPr>
        <p:spPr>
          <a:xfrm>
            <a:off x="611188" y="3070225"/>
            <a:ext cx="8137525" cy="708025"/>
          </a:xfrm>
          <a:prstGeom prst="rect">
            <a:avLst/>
          </a:prstGeom>
        </p:spPr>
        <p:txBody>
          <a:bodyPr>
            <a:spAutoFit/>
          </a:bodyPr>
          <a:lstStyle/>
          <a:p>
            <a:pPr algn="just" fontAlgn="auto">
              <a:spcBef>
                <a:spcPts val="0"/>
              </a:spcBef>
              <a:spcAft>
                <a:spcPts val="0"/>
              </a:spcAft>
              <a:defRPr/>
            </a:pPr>
            <a:r>
              <a:rPr lang="it-IT" sz="2000" b="1" cap="small" dirty="0">
                <a:solidFill>
                  <a:srgbClr val="FF0000"/>
                </a:solidFill>
                <a:latin typeface="+mn-lt"/>
              </a:rPr>
              <a:t>La scadenza per la presentazione dei progetti è fissata alle ore 17.00 del 7 giugno 2013 (bando giovani) o del 14 giugno 2013 (bando PRIN)</a:t>
            </a:r>
          </a:p>
        </p:txBody>
      </p:sp>
      <p:sp>
        <p:nvSpPr>
          <p:cNvPr id="12" name="Rettangolo 11"/>
          <p:cNvSpPr/>
          <p:nvPr/>
        </p:nvSpPr>
        <p:spPr>
          <a:xfrm>
            <a:off x="611188" y="4438650"/>
            <a:ext cx="8137525" cy="708025"/>
          </a:xfrm>
          <a:prstGeom prst="rect">
            <a:avLst/>
          </a:prstGeom>
        </p:spPr>
        <p:txBody>
          <a:bodyPr>
            <a:spAutoFit/>
          </a:bodyPr>
          <a:lstStyle/>
          <a:p>
            <a:pPr algn="just" fontAlgn="auto">
              <a:spcBef>
                <a:spcPts val="0"/>
              </a:spcBef>
              <a:spcAft>
                <a:spcPts val="0"/>
              </a:spcAft>
              <a:defRPr/>
            </a:pPr>
            <a:r>
              <a:rPr lang="it-IT" sz="2000" b="1" cap="small" dirty="0">
                <a:solidFill>
                  <a:schemeClr val="dk1"/>
                </a:solidFill>
                <a:latin typeface="+mn-lt"/>
              </a:rPr>
              <a:t>I progetti sono redatti in inglese e italiano, e sono presentati esclusivamente per via telematica</a:t>
            </a:r>
          </a:p>
        </p:txBody>
      </p:sp>
      <p:sp>
        <p:nvSpPr>
          <p:cNvPr id="15" name="Freccia a destra 14"/>
          <p:cNvSpPr/>
          <p:nvPr/>
        </p:nvSpPr>
        <p:spPr>
          <a:xfrm>
            <a:off x="179388" y="2060575"/>
            <a:ext cx="288925" cy="73025"/>
          </a:xfrm>
          <a:prstGeom prst="rightArrow">
            <a:avLst/>
          </a:prstGeom>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7" name="Freccia a destra 16"/>
          <p:cNvSpPr/>
          <p:nvPr/>
        </p:nvSpPr>
        <p:spPr>
          <a:xfrm>
            <a:off x="179388" y="3365500"/>
            <a:ext cx="288925" cy="71438"/>
          </a:xfrm>
          <a:prstGeom prst="rightArrow">
            <a:avLst/>
          </a:prstGeom>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8" name="Freccia a destra 17"/>
          <p:cNvSpPr/>
          <p:nvPr/>
        </p:nvSpPr>
        <p:spPr>
          <a:xfrm>
            <a:off x="179388" y="4724400"/>
            <a:ext cx="288925" cy="73025"/>
          </a:xfrm>
          <a:prstGeom prst="rightArrow">
            <a:avLst/>
          </a:prstGeom>
          <a:ln w="381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79388" y="5589588"/>
            <a:ext cx="8713787" cy="1016000"/>
          </a:xfrm>
          <a:ln>
            <a:solidFill>
              <a:srgbClr val="C00000"/>
            </a:solidFill>
          </a:ln>
        </p:spPr>
        <p:txBody>
          <a:bodyPr rtlCol="0">
            <a:spAutoFit/>
          </a:bodyPr>
          <a:lstStyle/>
          <a:p>
            <a:pPr marL="3175" lvl="1" algn="just" fontAlgn="auto">
              <a:spcAft>
                <a:spcPts val="0"/>
              </a:spcAft>
              <a:buFont typeface="Arial" pitchFamily="34" charset="0"/>
              <a:buNone/>
              <a:defRPr/>
            </a:pPr>
            <a:r>
              <a:rPr lang="it-IT" sz="1200" cap="small" dirty="0" smtClean="0">
                <a:solidFill>
                  <a:schemeClr val="tx1"/>
                </a:solidFill>
              </a:rPr>
              <a:t>Impatto del progetto. L'impatto può essere definito in vari modi a seconda dell'ambito disciplinare. Può riferirsi, a seconda dei casi, all'influenza rispetto all'innovazione tecnologica, alle applicazioni industriali, alla crescita economica, all'avanzamento dei metodi sia per singole discipline, sia per lo sviluppo interdisciplinare. Può esprimersi come contributo alla soluzione di problemi sociali, alla protezione dell'eredità culturale o dell'ambiente, alla diffusione sia della conoscenza nella società intesa nel senso più ampio, così come nella istruzione e nella cultura, sia in termini ancor più generali, della consapevolezza comune rispetto a problemi contemporanei.</a:t>
            </a:r>
            <a:endParaRPr lang="it-IT" sz="1200" cap="small" dirty="0">
              <a:solidFill>
                <a:schemeClr val="tx1"/>
              </a:solidFill>
            </a:endParaRPr>
          </a:p>
        </p:txBody>
      </p:sp>
      <p:sp>
        <p:nvSpPr>
          <p:cNvPr id="4" name="Segnaposto contenuto 2"/>
          <p:cNvSpPr txBox="1">
            <a:spLocks/>
          </p:cNvSpPr>
          <p:nvPr/>
        </p:nvSpPr>
        <p:spPr>
          <a:xfrm>
            <a:off x="323850" y="144463"/>
            <a:ext cx="8229600" cy="547687"/>
          </a:xfrm>
          <a:prstGeom prst="rect">
            <a:avLst/>
          </a:prstGeom>
          <a:gradFill>
            <a:gsLst>
              <a:gs pos="0">
                <a:schemeClr val="bg2"/>
              </a:gs>
              <a:gs pos="64999">
                <a:srgbClr val="F0EBD5"/>
              </a:gs>
              <a:gs pos="100000">
                <a:srgbClr val="D1C39F"/>
              </a:gs>
            </a:gsLst>
            <a:lin ang="5400000" scaled="0"/>
          </a:gradFill>
        </p:spPr>
        <p:txBody>
          <a:bodyPr>
            <a:normAutofit lnSpcReduction="10000"/>
          </a:bodyPr>
          <a:lstStyle/>
          <a:p>
            <a:pPr algn="ctr" fontAlgn="auto">
              <a:spcAft>
                <a:spcPts val="0"/>
              </a:spcAft>
              <a:buFont typeface="Arial" pitchFamily="34" charset="0"/>
              <a:buNone/>
              <a:defRPr/>
            </a:pPr>
            <a:r>
              <a:rPr lang="it-IT" sz="3200" b="1" u="sng" dirty="0">
                <a:solidFill>
                  <a:schemeClr val="accent2">
                    <a:lumMod val="75000"/>
                  </a:schemeClr>
                </a:solidFill>
                <a:latin typeface="+mn-lt"/>
              </a:rPr>
              <a:t>CRITERI </a:t>
            </a:r>
            <a:r>
              <a:rPr lang="it-IT" sz="3200" b="1" u="sng" dirty="0" err="1">
                <a:solidFill>
                  <a:schemeClr val="accent2">
                    <a:lumMod val="75000"/>
                  </a:schemeClr>
                </a:solidFill>
                <a:latin typeface="+mn-lt"/>
              </a:rPr>
              <a:t>DI</a:t>
            </a:r>
            <a:r>
              <a:rPr lang="it-IT" sz="3200" b="1" u="sng" dirty="0">
                <a:solidFill>
                  <a:schemeClr val="accent2">
                    <a:lumMod val="75000"/>
                  </a:schemeClr>
                </a:solidFill>
                <a:latin typeface="+mn-lt"/>
              </a:rPr>
              <a:t> VALUTAZIONE</a:t>
            </a:r>
          </a:p>
        </p:txBody>
      </p:sp>
      <p:sp>
        <p:nvSpPr>
          <p:cNvPr id="7" name="Rettangolo 6"/>
          <p:cNvSpPr/>
          <p:nvPr/>
        </p:nvSpPr>
        <p:spPr>
          <a:xfrm>
            <a:off x="107950" y="1341438"/>
            <a:ext cx="8856663" cy="1384300"/>
          </a:xfrm>
          <a:prstGeom prst="rect">
            <a:avLst/>
          </a:prstGeom>
          <a:ln>
            <a:solidFill>
              <a:srgbClr val="C00000"/>
            </a:solidFill>
          </a:ln>
        </p:spPr>
        <p:txBody>
          <a:bodyPr>
            <a:spAutoFit/>
          </a:bodyPr>
          <a:lstStyle/>
          <a:p>
            <a:pPr marL="3175" lvl="1" algn="just" fontAlgn="auto">
              <a:spcBef>
                <a:spcPct val="20000"/>
              </a:spcBef>
              <a:spcAft>
                <a:spcPts val="0"/>
              </a:spcAft>
              <a:defRPr/>
            </a:pPr>
            <a:r>
              <a:rPr lang="it-IT" sz="1200" cap="small" dirty="0">
                <a:latin typeface="Calibri" pitchFamily="34" charset="0"/>
              </a:rPr>
              <a:t>Merito scientifico e natura innovativa del progetto da un punto di vista internazionale, con particolare riguardo: a) alla rilevanza e alla originalità del progetto proposto (sulla base dello stato dell'arte nella specifica area scientifica e sul lavoro pregresso documentato dal gruppo proponente); b) alla metodologia adottata; c) all'incremento della conoscenza nel campo specifico e in altri settori ad esso collegati con particolare riguardo al sistema della ricerca nazionale e/o internazionale e alla coerenza e rilevanza del progetto con le linee di HORIZON2020 (quando applicabile); d) al contributo alla promozione e disseminazione della scienza. In specifici settori si terrà conto anche: e) del contributo alla promozione e alla disseminazione dell'innovazione tecnologica; f) della produzione di conoscenza che possa essere incorporata in (e/o applicata) a specifici settori commerciali.</a:t>
            </a:r>
          </a:p>
        </p:txBody>
      </p:sp>
      <p:sp>
        <p:nvSpPr>
          <p:cNvPr id="8" name="Rettangolo 7"/>
          <p:cNvSpPr/>
          <p:nvPr/>
        </p:nvSpPr>
        <p:spPr>
          <a:xfrm>
            <a:off x="107950" y="3429000"/>
            <a:ext cx="8785225" cy="1570038"/>
          </a:xfrm>
          <a:prstGeom prst="rect">
            <a:avLst/>
          </a:prstGeom>
          <a:ln>
            <a:solidFill>
              <a:srgbClr val="C00000"/>
            </a:solidFill>
          </a:ln>
        </p:spPr>
        <p:txBody>
          <a:bodyPr>
            <a:spAutoFit/>
          </a:bodyPr>
          <a:lstStyle/>
          <a:p>
            <a:pPr marL="3175" lvl="1" algn="just" fontAlgn="auto">
              <a:spcBef>
                <a:spcPct val="20000"/>
              </a:spcBef>
              <a:spcAft>
                <a:spcPts val="0"/>
              </a:spcAft>
              <a:defRPr/>
            </a:pPr>
            <a:r>
              <a:rPr lang="it-IT" sz="1200" cap="small" dirty="0">
                <a:latin typeface="Calibri" pitchFamily="34" charset="0"/>
              </a:rPr>
              <a:t>Merito scientifico della compagine di ricerca, fattibilità del piano di lavoro e ragionevolezza delle richieste finanziarie. Il livello del team di ricercatori va giudicato con particolare riguardo: a) ai risultati scientifici ottenuti dal PI e dagli altri responsabili di unità (ad esempio indicatori </a:t>
            </a:r>
            <a:r>
              <a:rPr lang="it-IT" sz="1200" cap="small" dirty="0" err="1">
                <a:latin typeface="Calibri" pitchFamily="34" charset="0"/>
              </a:rPr>
              <a:t>bibliometrici</a:t>
            </a:r>
            <a:r>
              <a:rPr lang="it-IT" sz="1200" cap="small" dirty="0">
                <a:latin typeface="Calibri" pitchFamily="34" charset="0"/>
              </a:rPr>
              <a:t> legati al numero di pubblicazioni e di citazioni utilizzati nei settori LS e PE, qualità e impatto delle pubblicazioni in SH); b) alla capacità di svolgere il progetto proposto (qualificazione del PI, composizione e complementarietà dei membri della compagine proposta); c) alla capacità di coinvolgere e formare giovani ricercatori; d) al grado di successo del PI in precedenti progetti italiani o internazionali. La congruità delle risorse va definita con particolare riguardo: e) all'organizzazione del progetto riguardo agli obiettivi proposti e alle risorse richieste (durata, strumentazione, dimensioni della compagine di ricerca, management); f) alla coerenza degli impegni temporali dei membri del progetto con le richieste economiche e alla non duplicazione degli obiettivi con altri progetti in corso.</a:t>
            </a:r>
          </a:p>
        </p:txBody>
      </p:sp>
      <p:sp>
        <p:nvSpPr>
          <p:cNvPr id="9" name="Rettangolo 8"/>
          <p:cNvSpPr/>
          <p:nvPr/>
        </p:nvSpPr>
        <p:spPr>
          <a:xfrm>
            <a:off x="107950" y="836613"/>
            <a:ext cx="989013" cy="338137"/>
          </a:xfrm>
          <a:prstGeom prst="rect">
            <a:avLst/>
          </a:prstGeom>
          <a:gradFill>
            <a:gsLst>
              <a:gs pos="0">
                <a:srgbClr val="FFEFD1"/>
              </a:gs>
              <a:gs pos="64999">
                <a:srgbClr val="F0EBD5"/>
              </a:gs>
              <a:gs pos="100000">
                <a:srgbClr val="D1C39F"/>
              </a:gs>
            </a:gsLst>
            <a:lin ang="5400000" scaled="0"/>
          </a:gradFill>
          <a:ln>
            <a:solidFill>
              <a:srgbClr val="FFC000"/>
            </a:solidFill>
          </a:ln>
        </p:spPr>
        <p:txBody>
          <a:bodyPr wrap="none">
            <a:spAutoFit/>
          </a:bodyPr>
          <a:lstStyle/>
          <a:p>
            <a:pPr fontAlgn="auto">
              <a:spcBef>
                <a:spcPts val="0"/>
              </a:spcBef>
              <a:spcAft>
                <a:spcPts val="0"/>
              </a:spcAft>
              <a:defRPr/>
            </a:pPr>
            <a:r>
              <a:rPr lang="it-IT" sz="1600" b="1" cap="small" dirty="0">
                <a:latin typeface="Calibri" pitchFamily="34" charset="0"/>
              </a:rPr>
              <a:t>Criterio 1</a:t>
            </a:r>
          </a:p>
        </p:txBody>
      </p:sp>
      <p:sp>
        <p:nvSpPr>
          <p:cNvPr id="10" name="Rettangolo 9"/>
          <p:cNvSpPr/>
          <p:nvPr/>
        </p:nvSpPr>
        <p:spPr>
          <a:xfrm>
            <a:off x="1547813" y="836613"/>
            <a:ext cx="3097212" cy="338137"/>
          </a:xfrm>
          <a:prstGeom prst="rect">
            <a:avLst/>
          </a:prstGeom>
          <a:gradFill>
            <a:gsLst>
              <a:gs pos="0">
                <a:srgbClr val="FFEFD1"/>
              </a:gs>
              <a:gs pos="64999">
                <a:srgbClr val="F0EBD5"/>
              </a:gs>
              <a:gs pos="100000">
                <a:srgbClr val="D1C39F"/>
              </a:gs>
            </a:gsLst>
            <a:lin ang="5400000" scaled="0"/>
          </a:gradFill>
          <a:ln>
            <a:solidFill>
              <a:srgbClr val="FFC000"/>
            </a:solidFill>
          </a:ln>
        </p:spPr>
        <p:txBody>
          <a:bodyPr wrap="none">
            <a:spAutoFit/>
          </a:bodyPr>
          <a:lstStyle/>
          <a:p>
            <a:pPr fontAlgn="auto">
              <a:spcBef>
                <a:spcPts val="0"/>
              </a:spcBef>
              <a:spcAft>
                <a:spcPts val="0"/>
              </a:spcAft>
              <a:defRPr/>
            </a:pPr>
            <a:r>
              <a:rPr lang="it-IT" sz="1600" b="1" cap="small" dirty="0">
                <a:latin typeface="Calibri" pitchFamily="34" charset="0"/>
              </a:rPr>
              <a:t>validità del progetto, fino a 5 punti</a:t>
            </a:r>
          </a:p>
        </p:txBody>
      </p:sp>
      <p:cxnSp>
        <p:nvCxnSpPr>
          <p:cNvPr id="12" name="Connettore 2 11"/>
          <p:cNvCxnSpPr/>
          <p:nvPr/>
        </p:nvCxnSpPr>
        <p:spPr>
          <a:xfrm>
            <a:off x="1096963" y="1039813"/>
            <a:ext cx="446087" cy="0"/>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13" name="Rettangolo 12"/>
          <p:cNvSpPr/>
          <p:nvPr/>
        </p:nvSpPr>
        <p:spPr>
          <a:xfrm>
            <a:off x="107950" y="2924175"/>
            <a:ext cx="989013" cy="339725"/>
          </a:xfrm>
          <a:prstGeom prst="rect">
            <a:avLst/>
          </a:prstGeom>
          <a:gradFill>
            <a:gsLst>
              <a:gs pos="0">
                <a:srgbClr val="FFEFD1"/>
              </a:gs>
              <a:gs pos="64999">
                <a:srgbClr val="F0EBD5"/>
              </a:gs>
              <a:gs pos="100000">
                <a:srgbClr val="D1C39F"/>
              </a:gs>
            </a:gsLst>
            <a:lin ang="5400000" scaled="0"/>
          </a:gradFill>
          <a:ln>
            <a:solidFill>
              <a:srgbClr val="FFC000"/>
            </a:solidFill>
          </a:ln>
        </p:spPr>
        <p:txBody>
          <a:bodyPr wrap="none">
            <a:spAutoFit/>
          </a:bodyPr>
          <a:lstStyle/>
          <a:p>
            <a:pPr fontAlgn="auto">
              <a:spcBef>
                <a:spcPts val="0"/>
              </a:spcBef>
              <a:spcAft>
                <a:spcPts val="0"/>
              </a:spcAft>
              <a:defRPr/>
            </a:pPr>
            <a:r>
              <a:rPr lang="it-IT" sz="1600" b="1" cap="small" dirty="0">
                <a:latin typeface="Calibri" pitchFamily="34" charset="0"/>
              </a:rPr>
              <a:t>Criterio 2</a:t>
            </a:r>
          </a:p>
        </p:txBody>
      </p:sp>
      <p:sp>
        <p:nvSpPr>
          <p:cNvPr id="14" name="Rettangolo 13"/>
          <p:cNvSpPr/>
          <p:nvPr/>
        </p:nvSpPr>
        <p:spPr>
          <a:xfrm>
            <a:off x="1619250" y="2933700"/>
            <a:ext cx="7056438" cy="339725"/>
          </a:xfrm>
          <a:prstGeom prst="rect">
            <a:avLst/>
          </a:prstGeom>
          <a:gradFill>
            <a:gsLst>
              <a:gs pos="0">
                <a:srgbClr val="FFEFD1"/>
              </a:gs>
              <a:gs pos="64999">
                <a:srgbClr val="F0EBD5"/>
              </a:gs>
              <a:gs pos="100000">
                <a:srgbClr val="D1C39F"/>
              </a:gs>
            </a:gsLst>
            <a:lin ang="5400000" scaled="0"/>
          </a:gradFill>
          <a:ln>
            <a:solidFill>
              <a:srgbClr val="FFC000"/>
            </a:solidFill>
          </a:ln>
        </p:spPr>
        <p:txBody>
          <a:bodyPr>
            <a:spAutoFit/>
          </a:bodyPr>
          <a:lstStyle/>
          <a:p>
            <a:pPr fontAlgn="auto">
              <a:spcBef>
                <a:spcPts val="0"/>
              </a:spcBef>
              <a:spcAft>
                <a:spcPts val="0"/>
              </a:spcAft>
              <a:defRPr/>
            </a:pPr>
            <a:r>
              <a:rPr lang="it-IT" sz="1600" b="1" cap="small" dirty="0">
                <a:latin typeface="Calibri" pitchFamily="34" charset="0"/>
              </a:rPr>
              <a:t>qualità del gruppo di ricerca, fattibilità e congruità del progetto, fino a 5 punti</a:t>
            </a:r>
          </a:p>
        </p:txBody>
      </p:sp>
      <p:cxnSp>
        <p:nvCxnSpPr>
          <p:cNvPr id="15" name="Connettore 2 14"/>
          <p:cNvCxnSpPr>
            <a:stCxn id="13" idx="3"/>
          </p:cNvCxnSpPr>
          <p:nvPr/>
        </p:nvCxnSpPr>
        <p:spPr>
          <a:xfrm>
            <a:off x="1096963" y="3094038"/>
            <a:ext cx="533400" cy="4762"/>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
        <p:nvSpPr>
          <p:cNvPr id="27" name="Rettangolo 26"/>
          <p:cNvSpPr/>
          <p:nvPr/>
        </p:nvSpPr>
        <p:spPr>
          <a:xfrm>
            <a:off x="179388" y="5168900"/>
            <a:ext cx="989012" cy="339725"/>
          </a:xfrm>
          <a:prstGeom prst="rect">
            <a:avLst/>
          </a:prstGeom>
          <a:gradFill>
            <a:gsLst>
              <a:gs pos="0">
                <a:srgbClr val="FFEFD1"/>
              </a:gs>
              <a:gs pos="64999">
                <a:srgbClr val="F0EBD5"/>
              </a:gs>
              <a:gs pos="100000">
                <a:srgbClr val="D1C39F"/>
              </a:gs>
            </a:gsLst>
            <a:lin ang="5400000" scaled="0"/>
          </a:gradFill>
          <a:ln>
            <a:solidFill>
              <a:srgbClr val="FFC000"/>
            </a:solidFill>
          </a:ln>
        </p:spPr>
        <p:txBody>
          <a:bodyPr wrap="none">
            <a:spAutoFit/>
          </a:bodyPr>
          <a:lstStyle/>
          <a:p>
            <a:pPr fontAlgn="auto">
              <a:spcBef>
                <a:spcPts val="0"/>
              </a:spcBef>
              <a:spcAft>
                <a:spcPts val="0"/>
              </a:spcAft>
              <a:defRPr/>
            </a:pPr>
            <a:r>
              <a:rPr lang="it-IT" sz="1600" b="1" cap="small" dirty="0">
                <a:latin typeface="Calibri" pitchFamily="34" charset="0"/>
              </a:rPr>
              <a:t>Criterio 3</a:t>
            </a:r>
          </a:p>
        </p:txBody>
      </p:sp>
      <p:sp>
        <p:nvSpPr>
          <p:cNvPr id="28" name="Rettangolo 27"/>
          <p:cNvSpPr/>
          <p:nvPr/>
        </p:nvSpPr>
        <p:spPr>
          <a:xfrm>
            <a:off x="1692275" y="5178425"/>
            <a:ext cx="3240088" cy="338138"/>
          </a:xfrm>
          <a:prstGeom prst="rect">
            <a:avLst/>
          </a:prstGeom>
          <a:gradFill>
            <a:gsLst>
              <a:gs pos="0">
                <a:srgbClr val="FFEFD1"/>
              </a:gs>
              <a:gs pos="64999">
                <a:srgbClr val="F0EBD5"/>
              </a:gs>
              <a:gs pos="100000">
                <a:srgbClr val="D1C39F"/>
              </a:gs>
            </a:gsLst>
            <a:lin ang="5400000" scaled="0"/>
          </a:gradFill>
          <a:ln>
            <a:solidFill>
              <a:srgbClr val="FFC000"/>
            </a:solidFill>
          </a:ln>
        </p:spPr>
        <p:txBody>
          <a:bodyPr>
            <a:spAutoFit/>
          </a:bodyPr>
          <a:lstStyle/>
          <a:p>
            <a:pPr fontAlgn="auto">
              <a:spcBef>
                <a:spcPts val="0"/>
              </a:spcBef>
              <a:spcAft>
                <a:spcPts val="0"/>
              </a:spcAft>
              <a:defRPr/>
            </a:pPr>
            <a:r>
              <a:rPr lang="it-IT" sz="1600" b="1" cap="small" dirty="0">
                <a:latin typeface="+mn-lt"/>
              </a:rPr>
              <a:t>impatto del progetto, fino a 5 punti</a:t>
            </a:r>
            <a:endParaRPr lang="it-IT" sz="1600" b="1" cap="small" dirty="0">
              <a:latin typeface="Calibri" pitchFamily="34" charset="0"/>
            </a:endParaRPr>
          </a:p>
        </p:txBody>
      </p:sp>
      <p:cxnSp>
        <p:nvCxnSpPr>
          <p:cNvPr id="29" name="Connettore 2 28"/>
          <p:cNvCxnSpPr>
            <a:stCxn id="27" idx="3"/>
          </p:cNvCxnSpPr>
          <p:nvPr/>
        </p:nvCxnSpPr>
        <p:spPr>
          <a:xfrm>
            <a:off x="1168400" y="5338763"/>
            <a:ext cx="533400" cy="4762"/>
          </a:xfrm>
          <a:prstGeom prst="straightConnector1">
            <a:avLst/>
          </a:prstGeom>
          <a:ln>
            <a:solidFill>
              <a:srgbClr val="C00000"/>
            </a:solidFill>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611188" y="3644900"/>
            <a:ext cx="8137525" cy="1944688"/>
          </a:xfrm>
          <a:ln w="28575">
            <a:solidFill>
              <a:srgbClr val="C00000"/>
            </a:solidFill>
          </a:ln>
        </p:spPr>
        <p:txBody>
          <a:bodyPr rtlCol="0">
            <a:noAutofit/>
          </a:bodyPr>
          <a:lstStyle/>
          <a:p>
            <a:pPr algn="just" fontAlgn="auto">
              <a:spcAft>
                <a:spcPts val="0"/>
              </a:spcAft>
              <a:buFont typeface="Arial" pitchFamily="34" charset="0"/>
              <a:buNone/>
              <a:defRPr/>
            </a:pPr>
            <a:r>
              <a:rPr lang="it-IT" sz="1600" b="1" cap="small" dirty="0" smtClean="0">
                <a:solidFill>
                  <a:schemeClr val="tx1"/>
                </a:solidFill>
              </a:rPr>
              <a:t>Per ogni progetto, il punteggio complessivo è calcolato come media aritmetica dei punteggi attribuiti dai tre revisori. Sulla base dei punteggi complessivi relativi ai singoli progetti, il MIUR formula tre graduatorie, una per ogni settore ERC. Per ogni settore, con apposito decreto direttoriale da emanarsi entro il 22 settembre 2013, è ammesso alla fase delle audizioni, secondo l'ordine decrescente di punteggio, un numero di progetti tale da raggiungere (tenendo conto dei contributi richiesti nei progetti presentati al MIUR e degli eventuali ex aequo) un ammontare di risorse pari almeno al doppio delle quote stabilite.</a:t>
            </a:r>
            <a:endParaRPr lang="it-IT" sz="1600" b="1" cap="small" dirty="0">
              <a:solidFill>
                <a:schemeClr val="tx1"/>
              </a:solidFill>
            </a:endParaRPr>
          </a:p>
        </p:txBody>
      </p:sp>
      <p:sp>
        <p:nvSpPr>
          <p:cNvPr id="4" name="Segnaposto contenuto 2"/>
          <p:cNvSpPr txBox="1">
            <a:spLocks/>
          </p:cNvSpPr>
          <p:nvPr/>
        </p:nvSpPr>
        <p:spPr>
          <a:xfrm>
            <a:off x="468313" y="188913"/>
            <a:ext cx="8229600" cy="647700"/>
          </a:xfrm>
          <a:prstGeom prst="rect">
            <a:avLst/>
          </a:prstGeom>
          <a:gradFill>
            <a:gsLst>
              <a:gs pos="0">
                <a:schemeClr val="bg2"/>
              </a:gs>
              <a:gs pos="64999">
                <a:srgbClr val="F0EBD5"/>
              </a:gs>
              <a:gs pos="100000">
                <a:srgbClr val="D1C39F"/>
              </a:gs>
            </a:gsLst>
            <a:lin ang="5400000" scaled="0"/>
          </a:gradFill>
        </p:spPr>
        <p:txBody>
          <a:bodyPr>
            <a:normAutofit/>
          </a:bodyPr>
          <a:lstStyle/>
          <a:p>
            <a:pPr algn="ctr" fontAlgn="auto">
              <a:spcAft>
                <a:spcPts val="0"/>
              </a:spcAft>
              <a:buFont typeface="Arial" pitchFamily="34" charset="0"/>
              <a:buNone/>
              <a:defRPr/>
            </a:pPr>
            <a:r>
              <a:rPr lang="it-IT" sz="3200" b="1" u="sng" dirty="0">
                <a:solidFill>
                  <a:schemeClr val="accent2">
                    <a:lumMod val="75000"/>
                  </a:schemeClr>
                </a:solidFill>
                <a:latin typeface="+mn-lt"/>
              </a:rPr>
              <a:t>VALUTAZIONE PROGETTI</a:t>
            </a:r>
          </a:p>
        </p:txBody>
      </p:sp>
      <p:sp>
        <p:nvSpPr>
          <p:cNvPr id="6" name="CasellaDiTesto 5"/>
          <p:cNvSpPr txBox="1"/>
          <p:nvPr/>
        </p:nvSpPr>
        <p:spPr>
          <a:xfrm>
            <a:off x="467544" y="980728"/>
            <a:ext cx="2088232" cy="369332"/>
          </a:xfrm>
          <a:prstGeom prst="rect">
            <a:avLst/>
          </a:prstGeom>
          <a:gradFill>
            <a:gsLst>
              <a:gs pos="22000">
                <a:schemeClr val="accent2">
                  <a:lumMod val="60000"/>
                  <a:lumOff val="40000"/>
                  <a:alpha val="33000"/>
                </a:schemeClr>
              </a:gs>
              <a:gs pos="64999">
                <a:srgbClr val="F0EBD5"/>
              </a:gs>
              <a:gs pos="100000">
                <a:srgbClr val="D1C39F"/>
              </a:gs>
            </a:gsLst>
            <a:lin ang="13500000" scaled="0"/>
          </a:gradFill>
          <a:ln w="3175">
            <a:solidFill>
              <a:schemeClr val="tx1"/>
            </a:solidFill>
          </a:ln>
        </p:spPr>
        <p:txBody>
          <a:bodyPr>
            <a:spAutoFit/>
          </a:bodyPr>
          <a:lstStyle/>
          <a:p>
            <a:pPr fontAlgn="auto">
              <a:spcBef>
                <a:spcPts val="0"/>
              </a:spcBef>
              <a:spcAft>
                <a:spcPts val="0"/>
              </a:spcAft>
              <a:defRPr/>
            </a:pPr>
            <a:r>
              <a:rPr lang="it-IT" dirty="0">
                <a:latin typeface="+mn-lt"/>
              </a:rPr>
              <a:t>FUTURO IN RICERCA</a:t>
            </a:r>
          </a:p>
        </p:txBody>
      </p:sp>
      <p:sp>
        <p:nvSpPr>
          <p:cNvPr id="7" name="Rettangolo 6"/>
          <p:cNvSpPr/>
          <p:nvPr/>
        </p:nvSpPr>
        <p:spPr>
          <a:xfrm>
            <a:off x="3059113" y="1196975"/>
            <a:ext cx="2673350" cy="554038"/>
          </a:xfrm>
          <a:prstGeom prst="rect">
            <a:avLst/>
          </a:prstGeom>
        </p:spPr>
        <p:txBody>
          <a:bodyPr>
            <a:spAutoFit/>
          </a:bodyPr>
          <a:lstStyle/>
          <a:p>
            <a:pPr algn="ctr" fontAlgn="auto">
              <a:spcBef>
                <a:spcPts val="0"/>
              </a:spcBef>
              <a:spcAft>
                <a:spcPts val="0"/>
              </a:spcAft>
              <a:defRPr/>
            </a:pPr>
            <a:r>
              <a:rPr lang="it-IT" sz="2000" b="1" cap="small" dirty="0">
                <a:latin typeface="+mn-lt"/>
              </a:rPr>
              <a:t>Comitati di Selezione</a:t>
            </a:r>
          </a:p>
          <a:p>
            <a:pPr algn="ctr" fontAlgn="auto">
              <a:spcBef>
                <a:spcPts val="0"/>
              </a:spcBef>
              <a:spcAft>
                <a:spcPts val="0"/>
              </a:spcAft>
              <a:defRPr/>
            </a:pPr>
            <a:r>
              <a:rPr lang="it-IT" sz="1000" b="1" dirty="0">
                <a:latin typeface="+mn-lt"/>
              </a:rPr>
              <a:t>(nominati dal MIUR entro il 28 febbraio 2013 )</a:t>
            </a:r>
          </a:p>
        </p:txBody>
      </p:sp>
      <p:sp>
        <p:nvSpPr>
          <p:cNvPr id="8" name="Rettangolo 7"/>
          <p:cNvSpPr/>
          <p:nvPr/>
        </p:nvSpPr>
        <p:spPr>
          <a:xfrm>
            <a:off x="611188" y="2276475"/>
            <a:ext cx="8208962" cy="862013"/>
          </a:xfrm>
          <a:prstGeom prst="rect">
            <a:avLst/>
          </a:prstGeom>
        </p:spPr>
        <p:txBody>
          <a:bodyPr>
            <a:spAutoFit/>
          </a:bodyPr>
          <a:lstStyle/>
          <a:p>
            <a:pPr algn="ctr" fontAlgn="auto">
              <a:spcBef>
                <a:spcPts val="0"/>
              </a:spcBef>
              <a:spcAft>
                <a:spcPts val="0"/>
              </a:spcAft>
              <a:defRPr/>
            </a:pPr>
            <a:r>
              <a:rPr lang="it-IT" sz="2000" b="1" cap="small" dirty="0">
                <a:latin typeface="+mn-lt"/>
              </a:rPr>
              <a:t>3 Revisori Anonimi Italiani o Stranieri</a:t>
            </a:r>
          </a:p>
          <a:p>
            <a:pPr algn="just" fontAlgn="auto">
              <a:spcBef>
                <a:spcPts val="0"/>
              </a:spcBef>
              <a:spcAft>
                <a:spcPts val="0"/>
              </a:spcAft>
              <a:defRPr/>
            </a:pPr>
            <a:r>
              <a:rPr lang="it-IT" sz="1000" b="1" dirty="0">
                <a:latin typeface="+mj-lt"/>
              </a:rPr>
              <a:t>(I revisori sono scelti dal </a:t>
            </a:r>
            <a:r>
              <a:rPr lang="it-IT" sz="1000" b="1" dirty="0" err="1">
                <a:latin typeface="+mj-lt"/>
              </a:rPr>
              <a:t>CdS</a:t>
            </a:r>
            <a:r>
              <a:rPr lang="it-IT" sz="1000" b="1" dirty="0">
                <a:latin typeface="+mj-lt"/>
              </a:rPr>
              <a:t> attingendo alla banca dati MIUR; in nessun caso i revisori possono figurare tra i partecipanti ai progetti di cui al presente bando. Almeno uno dei revisori deve essere scelto tra coloro che sono già stati assegnati allo stesso progetto nella fase di preselezione)</a:t>
            </a:r>
            <a:r>
              <a:rPr lang="it-IT" sz="2000" b="1" cap="small" dirty="0">
                <a:latin typeface="+mj-lt"/>
              </a:rPr>
              <a:t> </a:t>
            </a:r>
          </a:p>
        </p:txBody>
      </p:sp>
      <p:sp>
        <p:nvSpPr>
          <p:cNvPr id="11" name="Freccia in giù 10"/>
          <p:cNvSpPr/>
          <p:nvPr/>
        </p:nvSpPr>
        <p:spPr>
          <a:xfrm>
            <a:off x="4284663" y="1773238"/>
            <a:ext cx="215900" cy="4318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3" name="Freccia in giù 12"/>
          <p:cNvSpPr/>
          <p:nvPr/>
        </p:nvSpPr>
        <p:spPr>
          <a:xfrm>
            <a:off x="4284663" y="3068638"/>
            <a:ext cx="215900" cy="4318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Segnaposto contenuto 2"/>
          <p:cNvSpPr txBox="1">
            <a:spLocks/>
          </p:cNvSpPr>
          <p:nvPr/>
        </p:nvSpPr>
        <p:spPr>
          <a:xfrm>
            <a:off x="468313" y="188913"/>
            <a:ext cx="8229600" cy="647700"/>
          </a:xfrm>
          <a:prstGeom prst="rect">
            <a:avLst/>
          </a:prstGeom>
          <a:gradFill>
            <a:gsLst>
              <a:gs pos="0">
                <a:schemeClr val="bg2"/>
              </a:gs>
              <a:gs pos="64999">
                <a:srgbClr val="F0EBD5"/>
              </a:gs>
              <a:gs pos="100000">
                <a:srgbClr val="D1C39F"/>
              </a:gs>
            </a:gsLst>
            <a:lin ang="5400000" scaled="0"/>
          </a:gradFill>
        </p:spPr>
        <p:txBody>
          <a:bodyPr>
            <a:normAutofit/>
          </a:bodyPr>
          <a:lstStyle/>
          <a:p>
            <a:pPr algn="ctr" fontAlgn="auto">
              <a:spcAft>
                <a:spcPts val="0"/>
              </a:spcAft>
              <a:buFont typeface="Arial" pitchFamily="34" charset="0"/>
              <a:buNone/>
              <a:defRPr/>
            </a:pPr>
            <a:r>
              <a:rPr lang="it-IT" sz="3200" b="1" u="sng" dirty="0">
                <a:solidFill>
                  <a:schemeClr val="accent2">
                    <a:lumMod val="75000"/>
                  </a:schemeClr>
                </a:solidFill>
                <a:latin typeface="+mn-lt"/>
              </a:rPr>
              <a:t>VALUTAZIONE PROGETTI</a:t>
            </a:r>
          </a:p>
        </p:txBody>
      </p:sp>
      <p:sp>
        <p:nvSpPr>
          <p:cNvPr id="6" name="CasellaDiTesto 5"/>
          <p:cNvSpPr txBox="1"/>
          <p:nvPr/>
        </p:nvSpPr>
        <p:spPr>
          <a:xfrm>
            <a:off x="467544" y="980728"/>
            <a:ext cx="2088232" cy="369332"/>
          </a:xfrm>
          <a:prstGeom prst="rect">
            <a:avLst/>
          </a:prstGeom>
          <a:gradFill>
            <a:gsLst>
              <a:gs pos="22000">
                <a:schemeClr val="accent2">
                  <a:lumMod val="60000"/>
                  <a:lumOff val="40000"/>
                  <a:alpha val="33000"/>
                </a:schemeClr>
              </a:gs>
              <a:gs pos="64999">
                <a:srgbClr val="F0EBD5"/>
              </a:gs>
              <a:gs pos="100000">
                <a:srgbClr val="D1C39F"/>
              </a:gs>
            </a:gsLst>
            <a:lin ang="13500000" scaled="0"/>
          </a:gradFill>
          <a:ln w="3175">
            <a:solidFill>
              <a:schemeClr val="tx1"/>
            </a:solidFill>
          </a:ln>
        </p:spPr>
        <p:txBody>
          <a:bodyPr>
            <a:spAutoFit/>
          </a:bodyPr>
          <a:lstStyle/>
          <a:p>
            <a:pPr algn="ctr" fontAlgn="auto">
              <a:spcBef>
                <a:spcPts val="0"/>
              </a:spcBef>
              <a:spcAft>
                <a:spcPts val="0"/>
              </a:spcAft>
              <a:defRPr/>
            </a:pPr>
            <a:r>
              <a:rPr lang="it-IT" dirty="0">
                <a:latin typeface="+mn-lt"/>
              </a:rPr>
              <a:t>PRIN</a:t>
            </a:r>
          </a:p>
        </p:txBody>
      </p:sp>
      <p:sp>
        <p:nvSpPr>
          <p:cNvPr id="7" name="Sottotitolo 2"/>
          <p:cNvSpPr txBox="1">
            <a:spLocks/>
          </p:cNvSpPr>
          <p:nvPr/>
        </p:nvSpPr>
        <p:spPr>
          <a:xfrm>
            <a:off x="539750" y="3644900"/>
            <a:ext cx="8135938" cy="1368425"/>
          </a:xfrm>
          <a:prstGeom prst="rect">
            <a:avLst/>
          </a:prstGeom>
          <a:ln w="28575">
            <a:solidFill>
              <a:srgbClr val="C00000"/>
            </a:solidFill>
          </a:ln>
        </p:spPr>
        <p:txBody>
          <a:bodyPr/>
          <a:lstStyle/>
          <a:p>
            <a:pPr algn="just" fontAlgn="auto">
              <a:spcBef>
                <a:spcPts val="0"/>
              </a:spcBef>
              <a:spcAft>
                <a:spcPts val="0"/>
              </a:spcAft>
              <a:defRPr/>
            </a:pPr>
            <a:r>
              <a:rPr lang="it-IT" sz="1600" b="1" cap="small" dirty="0">
                <a:latin typeface="Calibri" pitchFamily="34" charset="0"/>
              </a:rPr>
              <a:t>Per ogni progetto, il punteggio complessivo è calcolato come media aritmetica dei punteggi attribuiti dai tre revisori. Per i progetti con punteggio complessivo superiore o uguale a 12/15, ogni </a:t>
            </a:r>
            <a:r>
              <a:rPr lang="it-IT" sz="1600" b="1" cap="small" dirty="0" err="1">
                <a:latin typeface="Calibri" pitchFamily="34" charset="0"/>
              </a:rPr>
              <a:t>CdS</a:t>
            </a:r>
            <a:r>
              <a:rPr lang="it-IT" sz="1600" b="1" cap="small" dirty="0">
                <a:latin typeface="Calibri" pitchFamily="34" charset="0"/>
              </a:rPr>
              <a:t>, indica il costo ritenuto congruo e il relativo contributo proposto, che non potranno comunque risultare inferiori, rispettivamente, all'80% del costo esposto in progetto e del relativo contributo richiesto.</a:t>
            </a:r>
          </a:p>
        </p:txBody>
      </p:sp>
      <p:sp>
        <p:nvSpPr>
          <p:cNvPr id="8" name="Rettangolo 7"/>
          <p:cNvSpPr/>
          <p:nvPr/>
        </p:nvSpPr>
        <p:spPr>
          <a:xfrm>
            <a:off x="3059113" y="1196975"/>
            <a:ext cx="2673350" cy="554038"/>
          </a:xfrm>
          <a:prstGeom prst="rect">
            <a:avLst/>
          </a:prstGeom>
        </p:spPr>
        <p:txBody>
          <a:bodyPr>
            <a:spAutoFit/>
          </a:bodyPr>
          <a:lstStyle/>
          <a:p>
            <a:pPr algn="ctr" fontAlgn="auto">
              <a:spcBef>
                <a:spcPts val="0"/>
              </a:spcBef>
              <a:spcAft>
                <a:spcPts val="0"/>
              </a:spcAft>
              <a:defRPr/>
            </a:pPr>
            <a:r>
              <a:rPr lang="it-IT" sz="2000" b="1" cap="small" dirty="0">
                <a:latin typeface="+mn-lt"/>
              </a:rPr>
              <a:t>Comitati di Selezione</a:t>
            </a:r>
          </a:p>
          <a:p>
            <a:pPr algn="ctr" fontAlgn="auto">
              <a:spcBef>
                <a:spcPts val="0"/>
              </a:spcBef>
              <a:spcAft>
                <a:spcPts val="0"/>
              </a:spcAft>
              <a:defRPr/>
            </a:pPr>
            <a:r>
              <a:rPr lang="it-IT" sz="1000" b="1" dirty="0">
                <a:latin typeface="+mn-lt"/>
              </a:rPr>
              <a:t>(nominati dal MIUR entro il 28 febbraio 2013 )</a:t>
            </a:r>
          </a:p>
        </p:txBody>
      </p:sp>
      <p:sp>
        <p:nvSpPr>
          <p:cNvPr id="9" name="Rettangolo 8"/>
          <p:cNvSpPr/>
          <p:nvPr/>
        </p:nvSpPr>
        <p:spPr>
          <a:xfrm>
            <a:off x="611188" y="2276475"/>
            <a:ext cx="8208962" cy="862013"/>
          </a:xfrm>
          <a:prstGeom prst="rect">
            <a:avLst/>
          </a:prstGeom>
        </p:spPr>
        <p:txBody>
          <a:bodyPr>
            <a:spAutoFit/>
          </a:bodyPr>
          <a:lstStyle/>
          <a:p>
            <a:pPr algn="ctr" fontAlgn="auto">
              <a:spcBef>
                <a:spcPts val="0"/>
              </a:spcBef>
              <a:spcAft>
                <a:spcPts val="0"/>
              </a:spcAft>
              <a:defRPr/>
            </a:pPr>
            <a:r>
              <a:rPr lang="it-IT" sz="2000" b="1" cap="small" dirty="0">
                <a:latin typeface="+mn-lt"/>
              </a:rPr>
              <a:t>3 Revisori Anonimi Italiani o Stranieri</a:t>
            </a:r>
          </a:p>
          <a:p>
            <a:pPr algn="just" fontAlgn="auto">
              <a:spcBef>
                <a:spcPts val="0"/>
              </a:spcBef>
              <a:spcAft>
                <a:spcPts val="0"/>
              </a:spcAft>
              <a:defRPr/>
            </a:pPr>
            <a:r>
              <a:rPr lang="it-IT" sz="1000" b="1" dirty="0">
                <a:latin typeface="+mj-lt"/>
              </a:rPr>
              <a:t>(I revisori sono scelti dal </a:t>
            </a:r>
            <a:r>
              <a:rPr lang="it-IT" sz="1000" b="1" dirty="0" err="1">
                <a:latin typeface="+mj-lt"/>
              </a:rPr>
              <a:t>CdS</a:t>
            </a:r>
            <a:r>
              <a:rPr lang="it-IT" sz="1000" b="1" dirty="0">
                <a:latin typeface="+mj-lt"/>
              </a:rPr>
              <a:t> attingendo alla banca dati MIUR; in nessun caso i revisori possono figurare tra i partecipanti ai progetti di cui al presente bando. Almeno uno dei revisori deve essere scelto tra coloro che sono già stati assegnati allo stesso progetto nella fase di preselezione)</a:t>
            </a:r>
            <a:r>
              <a:rPr lang="it-IT" sz="2000" b="1" cap="small" dirty="0">
                <a:latin typeface="+mj-lt"/>
              </a:rPr>
              <a:t> </a:t>
            </a:r>
          </a:p>
        </p:txBody>
      </p:sp>
      <p:sp>
        <p:nvSpPr>
          <p:cNvPr id="10" name="Freccia in giù 9"/>
          <p:cNvSpPr/>
          <p:nvPr/>
        </p:nvSpPr>
        <p:spPr>
          <a:xfrm>
            <a:off x="4284663" y="1773238"/>
            <a:ext cx="215900" cy="4318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1" name="Freccia in giù 10"/>
          <p:cNvSpPr/>
          <p:nvPr/>
        </p:nvSpPr>
        <p:spPr>
          <a:xfrm>
            <a:off x="4284663" y="3068638"/>
            <a:ext cx="215900" cy="431800"/>
          </a:xfrm>
          <a:prstGeom prst="down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llout con freccia a destra 4"/>
          <p:cNvSpPr/>
          <p:nvPr/>
        </p:nvSpPr>
        <p:spPr>
          <a:xfrm>
            <a:off x="250825" y="2205038"/>
            <a:ext cx="1008063" cy="3095625"/>
          </a:xfrm>
          <a:prstGeom prst="rightArrowCallout">
            <a:avLst/>
          </a:prstGeom>
          <a:solidFill>
            <a:srgbClr val="EF2D4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 name="Titolo 1"/>
          <p:cNvSpPr>
            <a:spLocks noGrp="1"/>
          </p:cNvSpPr>
          <p:nvPr>
            <p:ph type="ctrTitle"/>
          </p:nvPr>
        </p:nvSpPr>
        <p:spPr>
          <a:xfrm>
            <a:off x="395536" y="1988841"/>
            <a:ext cx="360040" cy="3384375"/>
          </a:xfrm>
          <a:scene3d>
            <a:camera prst="orthographicFront">
              <a:rot lat="300000" lon="0" rev="0"/>
            </a:camera>
            <a:lightRig rig="threePt" dir="t"/>
          </a:scene3d>
        </p:spPr>
        <p:txBody>
          <a:bodyPr vert="vert270" rtlCol="0">
            <a:normAutofit fontScale="90000"/>
          </a:bodyPr>
          <a:lstStyle/>
          <a:p>
            <a:pPr fontAlgn="auto">
              <a:spcAft>
                <a:spcPts val="0"/>
              </a:spcAft>
              <a:defRPr/>
            </a:pPr>
            <a:r>
              <a:rPr lang="it-IT" dirty="0" smtClean="0"/>
              <a:t>AUDIZIONI</a:t>
            </a:r>
            <a:endParaRPr lang="it-IT" dirty="0"/>
          </a:p>
        </p:txBody>
      </p:sp>
      <p:sp>
        <p:nvSpPr>
          <p:cNvPr id="3" name="Sottotitolo 2"/>
          <p:cNvSpPr>
            <a:spLocks noGrp="1"/>
          </p:cNvSpPr>
          <p:nvPr>
            <p:ph type="subTitle" idx="1"/>
          </p:nvPr>
        </p:nvSpPr>
        <p:spPr>
          <a:xfrm>
            <a:off x="1331913" y="2924175"/>
            <a:ext cx="7200900" cy="1692275"/>
          </a:xfrm>
          <a:ln w="25400">
            <a:solidFill>
              <a:srgbClr val="C00000"/>
            </a:solidFill>
          </a:ln>
        </p:spPr>
        <p:txBody>
          <a:bodyPr rtlCol="0">
            <a:noAutofit/>
          </a:bodyPr>
          <a:lstStyle/>
          <a:p>
            <a:pPr algn="just" fontAlgn="auto">
              <a:spcAft>
                <a:spcPts val="0"/>
              </a:spcAft>
              <a:buFont typeface="Arial" pitchFamily="34" charset="0"/>
              <a:buNone/>
              <a:defRPr/>
            </a:pPr>
            <a:r>
              <a:rPr lang="it-IT" sz="2000" b="1" cap="small" dirty="0" smtClean="0">
                <a:solidFill>
                  <a:schemeClr val="tx1"/>
                </a:solidFill>
              </a:rPr>
              <a:t>Per ogni linea d'intervento è ammesso alla fase delle audizioni, con apposito decreto direttoriale e secondo l'ordine decrescente di punteggio ottenuto nella fase di valutazione, un numero di progetti tale da raggiungere un ammontare di risorse pari almeno al doppio delle quote massime stabilite.</a:t>
            </a:r>
          </a:p>
          <a:p>
            <a:pPr algn="just" fontAlgn="auto">
              <a:spcAft>
                <a:spcPts val="0"/>
              </a:spcAft>
              <a:buFont typeface="Arial" pitchFamily="34" charset="0"/>
              <a:buNone/>
              <a:defRPr/>
            </a:pPr>
            <a:endParaRPr lang="it-IT" sz="2000" b="1" dirty="0" smtClean="0">
              <a:solidFill>
                <a:schemeClr val="tx1"/>
              </a:solidFill>
            </a:endParaRPr>
          </a:p>
          <a:p>
            <a:pPr algn="just" fontAlgn="auto">
              <a:spcAft>
                <a:spcPts val="0"/>
              </a:spcAft>
              <a:buFont typeface="Arial" pitchFamily="34" charset="0"/>
              <a:buNone/>
              <a:defRPr/>
            </a:pPr>
            <a:endParaRPr lang="it-IT" sz="2000" b="1" dirty="0" smtClean="0">
              <a:solidFill>
                <a:schemeClr val="tx1"/>
              </a:solidFill>
            </a:endParaRPr>
          </a:p>
          <a:p>
            <a:pPr algn="just" fontAlgn="auto">
              <a:spcAft>
                <a:spcPts val="0"/>
              </a:spcAft>
              <a:buFont typeface="Arial" pitchFamily="34" charset="0"/>
              <a:buNone/>
              <a:defRPr/>
            </a:pPr>
            <a:endParaRPr lang="it-IT" sz="2000" dirty="0" smtClean="0">
              <a:solidFill>
                <a:schemeClr val="tx1"/>
              </a:solidFill>
            </a:endParaRPr>
          </a:p>
          <a:p>
            <a:pPr algn="just" fontAlgn="auto">
              <a:spcAft>
                <a:spcPts val="0"/>
              </a:spcAft>
              <a:buFont typeface="Arial" pitchFamily="34" charset="0"/>
              <a:buNone/>
              <a:defRPr/>
            </a:pPr>
            <a:endParaRPr lang="it-IT" sz="2000" dirty="0"/>
          </a:p>
        </p:txBody>
      </p:sp>
      <p:sp>
        <p:nvSpPr>
          <p:cNvPr id="4" name="CasellaDiTesto 3"/>
          <p:cNvSpPr txBox="1"/>
          <p:nvPr/>
        </p:nvSpPr>
        <p:spPr>
          <a:xfrm>
            <a:off x="539552" y="332656"/>
            <a:ext cx="4680520" cy="369332"/>
          </a:xfrm>
          <a:prstGeom prst="rect">
            <a:avLst/>
          </a:prstGeom>
          <a:gradFill>
            <a:gsLst>
              <a:gs pos="22000">
                <a:schemeClr val="accent2">
                  <a:lumMod val="60000"/>
                  <a:lumOff val="40000"/>
                  <a:alpha val="33000"/>
                </a:schemeClr>
              </a:gs>
              <a:gs pos="64999">
                <a:srgbClr val="F0EBD5"/>
              </a:gs>
              <a:gs pos="100000">
                <a:srgbClr val="D1C39F"/>
              </a:gs>
            </a:gsLst>
            <a:lin ang="13500000" scaled="0"/>
          </a:gradFill>
          <a:ln w="3175">
            <a:solidFill>
              <a:schemeClr val="tx1"/>
            </a:solidFill>
          </a:ln>
        </p:spPr>
        <p:txBody>
          <a:bodyPr>
            <a:spAutoFit/>
          </a:bodyPr>
          <a:lstStyle/>
          <a:p>
            <a:pPr fontAlgn="auto">
              <a:spcBef>
                <a:spcPts val="0"/>
              </a:spcBef>
              <a:spcAft>
                <a:spcPts val="0"/>
              </a:spcAft>
              <a:defRPr/>
            </a:pPr>
            <a:r>
              <a:rPr lang="it-IT" dirty="0">
                <a:latin typeface="+mn-lt"/>
              </a:rPr>
              <a:t>FUTURO IN RICERCA</a:t>
            </a:r>
          </a:p>
        </p:txBody>
      </p:sp>
      <p:pic>
        <p:nvPicPr>
          <p:cNvPr id="37895" name="Picture 2" descr="http://us.123rf.com/400wm/400/400/dny3d/dny3d1105/dny3d110500012/9447811-3d-uomo-con-microfono-senza-fili-isolata-on-white.jpg"/>
          <p:cNvPicPr>
            <a:picLocks noChangeAspect="1" noChangeArrowheads="1"/>
          </p:cNvPicPr>
          <p:nvPr/>
        </p:nvPicPr>
        <p:blipFill>
          <a:blip r:embed="rId2"/>
          <a:srcRect/>
          <a:stretch>
            <a:fillRect/>
          </a:stretch>
        </p:blipFill>
        <p:spPr bwMode="auto">
          <a:xfrm>
            <a:off x="7308850" y="44450"/>
            <a:ext cx="1439863" cy="1439863"/>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allout con freccia a destra 4"/>
          <p:cNvSpPr/>
          <p:nvPr/>
        </p:nvSpPr>
        <p:spPr>
          <a:xfrm>
            <a:off x="179388" y="2636838"/>
            <a:ext cx="1152525" cy="3095625"/>
          </a:xfrm>
          <a:prstGeom prst="rightArrowCallout">
            <a:avLst/>
          </a:prstGeom>
          <a:solidFill>
            <a:srgbClr val="EF2D49"/>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 name="Titolo 1"/>
          <p:cNvSpPr>
            <a:spLocks noGrp="1"/>
          </p:cNvSpPr>
          <p:nvPr>
            <p:ph type="ctrTitle"/>
          </p:nvPr>
        </p:nvSpPr>
        <p:spPr>
          <a:xfrm>
            <a:off x="395536" y="2564904"/>
            <a:ext cx="360040" cy="3246462"/>
          </a:xfrm>
          <a:scene3d>
            <a:camera prst="orthographicFront">
              <a:rot lat="300000" lon="0" rev="0"/>
            </a:camera>
            <a:lightRig rig="threePt" dir="t"/>
          </a:scene3d>
        </p:spPr>
        <p:txBody>
          <a:bodyPr vert="vert270" rtlCol="0">
            <a:noAutofit/>
          </a:bodyPr>
          <a:lstStyle/>
          <a:p>
            <a:pPr fontAlgn="auto">
              <a:spcAft>
                <a:spcPts val="0"/>
              </a:spcAft>
              <a:defRPr/>
            </a:pPr>
            <a:r>
              <a:rPr lang="it-IT" sz="2800" dirty="0" smtClean="0"/>
              <a:t>MOTIVAZIONE AUDIZIONI</a:t>
            </a:r>
            <a:endParaRPr lang="it-IT" sz="2800" dirty="0"/>
          </a:p>
        </p:txBody>
      </p:sp>
      <p:sp>
        <p:nvSpPr>
          <p:cNvPr id="3" name="Sottotitolo 2"/>
          <p:cNvSpPr>
            <a:spLocks noGrp="1"/>
          </p:cNvSpPr>
          <p:nvPr>
            <p:ph type="subTitle" idx="1"/>
          </p:nvPr>
        </p:nvSpPr>
        <p:spPr>
          <a:xfrm>
            <a:off x="1371600" y="2781300"/>
            <a:ext cx="7232650" cy="2808288"/>
          </a:xfrm>
          <a:ln w="25400">
            <a:solidFill>
              <a:srgbClr val="C00000"/>
            </a:solidFill>
          </a:ln>
        </p:spPr>
        <p:txBody>
          <a:bodyPr rtlCol="0">
            <a:noAutofit/>
          </a:bodyPr>
          <a:lstStyle/>
          <a:p>
            <a:pPr marL="342900" indent="-342900" algn="just" fontAlgn="auto">
              <a:spcAft>
                <a:spcPts val="0"/>
              </a:spcAft>
              <a:buFont typeface="Arial" pitchFamily="34" charset="0"/>
              <a:buAutoNum type="alphaLcParenR"/>
              <a:defRPr/>
            </a:pPr>
            <a:r>
              <a:rPr lang="it-IT" sz="1600" b="1" cap="small" dirty="0" smtClean="0">
                <a:solidFill>
                  <a:schemeClr val="tx1"/>
                </a:solidFill>
              </a:rPr>
              <a:t>accertamento della reale attitudine del proponente alla gestione scientifica del progetto e al coordinamento delle unità di ricerca, con particolare riferimento agli aspetti di carattere temporale e finanziario; </a:t>
            </a:r>
          </a:p>
          <a:p>
            <a:pPr marL="342900" indent="-342900" algn="just" fontAlgn="auto">
              <a:spcAft>
                <a:spcPts val="0"/>
              </a:spcAft>
              <a:buFont typeface="Arial" pitchFamily="34" charset="0"/>
              <a:buAutoNum type="alphaLcParenR"/>
              <a:defRPr/>
            </a:pPr>
            <a:r>
              <a:rPr lang="it-IT" sz="1600" b="1" cap="small" dirty="0" smtClean="0">
                <a:solidFill>
                  <a:schemeClr val="tx1"/>
                </a:solidFill>
              </a:rPr>
              <a:t>accertamento della conoscenza della lingua inglese; </a:t>
            </a:r>
          </a:p>
          <a:p>
            <a:pPr marL="342900" indent="-342900" algn="just" fontAlgn="auto">
              <a:spcAft>
                <a:spcPts val="0"/>
              </a:spcAft>
              <a:buFont typeface="Arial" pitchFamily="34" charset="0"/>
              <a:buAutoNum type="alphaLcParenR"/>
              <a:defRPr/>
            </a:pPr>
            <a:r>
              <a:rPr lang="it-IT" sz="1600" b="1" cap="small" dirty="0" smtClean="0">
                <a:solidFill>
                  <a:schemeClr val="tx1"/>
                </a:solidFill>
              </a:rPr>
              <a:t>accertamento della conoscenza delle tematiche di progetto.</a:t>
            </a:r>
          </a:p>
          <a:p>
            <a:pPr algn="just" fontAlgn="auto">
              <a:spcAft>
                <a:spcPts val="0"/>
              </a:spcAft>
              <a:buFont typeface="Arial" pitchFamily="34" charset="0"/>
              <a:buNone/>
              <a:defRPr/>
            </a:pPr>
            <a:endParaRPr lang="it-IT" sz="1600" b="1" cap="small" dirty="0" smtClean="0">
              <a:solidFill>
                <a:srgbClr val="C00000"/>
              </a:solidFill>
            </a:endParaRPr>
          </a:p>
          <a:p>
            <a:pPr algn="just" fontAlgn="auto">
              <a:spcAft>
                <a:spcPts val="0"/>
              </a:spcAft>
              <a:buFont typeface="Arial" pitchFamily="34" charset="0"/>
              <a:buNone/>
              <a:defRPr/>
            </a:pPr>
            <a:r>
              <a:rPr lang="it-IT" sz="1600" b="1" cap="small" dirty="0" smtClean="0">
                <a:solidFill>
                  <a:srgbClr val="C00000"/>
                </a:solidFill>
              </a:rPr>
              <a:t>Spetta inoltre ai </a:t>
            </a:r>
            <a:r>
              <a:rPr lang="it-IT" sz="1600" b="1" cap="small" dirty="0" err="1" smtClean="0">
                <a:solidFill>
                  <a:srgbClr val="C00000"/>
                </a:solidFill>
              </a:rPr>
              <a:t>CdS</a:t>
            </a:r>
            <a:r>
              <a:rPr lang="it-IT" sz="1600" b="1" cap="small" dirty="0" smtClean="0">
                <a:solidFill>
                  <a:srgbClr val="C00000"/>
                </a:solidFill>
              </a:rPr>
              <a:t> definire, per ogni progetto, il costo ritenuto congruo e il relativo contributo proposto, che non potranno comunque risultare inferiori, rispettivamente, all'80% del costo esposto in progetto e del relativo contributo richiesto.</a:t>
            </a:r>
          </a:p>
        </p:txBody>
      </p:sp>
      <p:sp>
        <p:nvSpPr>
          <p:cNvPr id="4" name="CasellaDiTesto 3"/>
          <p:cNvSpPr txBox="1"/>
          <p:nvPr/>
        </p:nvSpPr>
        <p:spPr>
          <a:xfrm>
            <a:off x="539552" y="332656"/>
            <a:ext cx="4680520" cy="369332"/>
          </a:xfrm>
          <a:prstGeom prst="rect">
            <a:avLst/>
          </a:prstGeom>
          <a:gradFill>
            <a:gsLst>
              <a:gs pos="22000">
                <a:schemeClr val="accent2">
                  <a:lumMod val="60000"/>
                  <a:lumOff val="40000"/>
                  <a:alpha val="33000"/>
                </a:schemeClr>
              </a:gs>
              <a:gs pos="64999">
                <a:srgbClr val="F0EBD5"/>
              </a:gs>
              <a:gs pos="100000">
                <a:srgbClr val="D1C39F"/>
              </a:gs>
            </a:gsLst>
            <a:lin ang="13500000" scaled="0"/>
          </a:gradFill>
          <a:ln w="3175">
            <a:solidFill>
              <a:schemeClr val="tx1"/>
            </a:solidFill>
          </a:ln>
        </p:spPr>
        <p:txBody>
          <a:bodyPr>
            <a:spAutoFit/>
          </a:bodyPr>
          <a:lstStyle/>
          <a:p>
            <a:pPr fontAlgn="auto">
              <a:spcBef>
                <a:spcPts val="0"/>
              </a:spcBef>
              <a:spcAft>
                <a:spcPts val="0"/>
              </a:spcAft>
              <a:defRPr/>
            </a:pPr>
            <a:r>
              <a:rPr lang="it-IT" dirty="0">
                <a:latin typeface="+mn-lt"/>
              </a:rPr>
              <a:t>FUTURO IN RICERCA</a:t>
            </a:r>
          </a:p>
        </p:txBody>
      </p:sp>
      <p:pic>
        <p:nvPicPr>
          <p:cNvPr id="38919" name="Picture 2" descr="http://us.123rf.com/400wm/400/400/dny3d/dny3d1105/dny3d110500012/9447811-3d-uomo-con-microfono-senza-fili-isolata-on-white.jpg"/>
          <p:cNvPicPr>
            <a:picLocks noChangeAspect="1" noChangeArrowheads="1"/>
          </p:cNvPicPr>
          <p:nvPr/>
        </p:nvPicPr>
        <p:blipFill>
          <a:blip r:embed="rId2"/>
          <a:srcRect/>
          <a:stretch>
            <a:fillRect/>
          </a:stretch>
        </p:blipFill>
        <p:spPr bwMode="auto">
          <a:xfrm>
            <a:off x="7164388" y="115888"/>
            <a:ext cx="1439862" cy="144145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7" name="Connettore 1 16"/>
          <p:cNvCxnSpPr/>
          <p:nvPr/>
        </p:nvCxnSpPr>
        <p:spPr>
          <a:xfrm>
            <a:off x="6461125" y="1389063"/>
            <a:ext cx="0" cy="222250"/>
          </a:xfrm>
          <a:prstGeom prst="line">
            <a:avLst/>
          </a:prstGeom>
          <a:ln w="31750">
            <a:solidFill>
              <a:srgbClr val="D92B3C"/>
            </a:solidFill>
          </a:ln>
        </p:spPr>
        <p:style>
          <a:lnRef idx="1">
            <a:schemeClr val="accent1"/>
          </a:lnRef>
          <a:fillRef idx="0">
            <a:schemeClr val="accent1"/>
          </a:fillRef>
          <a:effectRef idx="0">
            <a:schemeClr val="accent1"/>
          </a:effectRef>
          <a:fontRef idx="minor">
            <a:schemeClr val="tx1"/>
          </a:fontRef>
        </p:style>
      </p:cxnSp>
      <p:cxnSp>
        <p:nvCxnSpPr>
          <p:cNvPr id="12" name="Connettore 1 11"/>
          <p:cNvCxnSpPr/>
          <p:nvPr/>
        </p:nvCxnSpPr>
        <p:spPr>
          <a:xfrm>
            <a:off x="1963738" y="1408113"/>
            <a:ext cx="0" cy="222250"/>
          </a:xfrm>
          <a:prstGeom prst="line">
            <a:avLst/>
          </a:prstGeom>
          <a:ln w="31750">
            <a:solidFill>
              <a:srgbClr val="D92B3C"/>
            </a:solidFill>
          </a:ln>
        </p:spPr>
        <p:style>
          <a:lnRef idx="1">
            <a:schemeClr val="accent1"/>
          </a:lnRef>
          <a:fillRef idx="0">
            <a:schemeClr val="accent1"/>
          </a:fillRef>
          <a:effectRef idx="0">
            <a:schemeClr val="accent1"/>
          </a:effectRef>
          <a:fontRef idx="minor">
            <a:schemeClr val="tx1"/>
          </a:fontRef>
        </p:style>
      </p:cxnSp>
      <p:sp>
        <p:nvSpPr>
          <p:cNvPr id="3" name="Sottotitolo 2"/>
          <p:cNvSpPr>
            <a:spLocks noGrp="1"/>
          </p:cNvSpPr>
          <p:nvPr>
            <p:ph type="subTitle" idx="1"/>
          </p:nvPr>
        </p:nvSpPr>
        <p:spPr>
          <a:xfrm>
            <a:off x="755650" y="2924175"/>
            <a:ext cx="7561263" cy="936625"/>
          </a:xfrm>
          <a:ln w="34925">
            <a:solidFill>
              <a:srgbClr val="D92B3C"/>
            </a:solidFill>
          </a:ln>
        </p:spPr>
        <p:txBody>
          <a:bodyPr rtlCol="0">
            <a:normAutofit lnSpcReduction="10000"/>
          </a:bodyPr>
          <a:lstStyle/>
          <a:p>
            <a:pPr algn="just" fontAlgn="auto">
              <a:spcAft>
                <a:spcPts val="0"/>
              </a:spcAft>
              <a:buFont typeface="Arial" pitchFamily="34" charset="0"/>
              <a:buNone/>
              <a:defRPr/>
            </a:pPr>
            <a:r>
              <a:rPr lang="it-IT" sz="1400" b="1" cap="small" dirty="0" smtClean="0">
                <a:solidFill>
                  <a:schemeClr val="tx1"/>
                </a:solidFill>
              </a:rPr>
              <a:t>ogni </a:t>
            </a:r>
            <a:r>
              <a:rPr lang="it-IT" sz="1400" b="1" cap="small" dirty="0" err="1" smtClean="0">
                <a:solidFill>
                  <a:schemeClr val="tx1"/>
                </a:solidFill>
              </a:rPr>
              <a:t>CdS</a:t>
            </a:r>
            <a:r>
              <a:rPr lang="it-IT" sz="1400" b="1" cap="small" dirty="0" smtClean="0">
                <a:solidFill>
                  <a:schemeClr val="tx1"/>
                </a:solidFill>
              </a:rPr>
              <a:t> trasmette al MIUR la graduatoria dei progetti, coi relativi punteggi, costi congrui e contributi proposti, e relaziona il CNGR sulla qualità ed affidabilità del processo di valutazione, segnalando eventuali problematiche riscontrate e fornendo eventuali suggerimenti in merito al miglioramento del sistema in termini di efficienza, efficacia ed economicità.</a:t>
            </a:r>
          </a:p>
        </p:txBody>
      </p:sp>
      <p:sp>
        <p:nvSpPr>
          <p:cNvPr id="4" name="Titolo 1"/>
          <p:cNvSpPr txBox="1">
            <a:spLocks/>
          </p:cNvSpPr>
          <p:nvPr/>
        </p:nvSpPr>
        <p:spPr>
          <a:xfrm>
            <a:off x="685800" y="260350"/>
            <a:ext cx="7772400" cy="576263"/>
          </a:xfrm>
          <a:prstGeom prst="rect">
            <a:avLst/>
          </a:prstGeom>
        </p:spPr>
        <p:txBody>
          <a:bodyPr>
            <a:normAutofit fontScale="92500" lnSpcReduction="20000"/>
          </a:bodyPr>
          <a:lstStyle/>
          <a:p>
            <a:pPr algn="ctr" fontAlgn="auto">
              <a:spcAft>
                <a:spcPts val="0"/>
              </a:spcAft>
              <a:defRPr/>
            </a:pPr>
            <a:r>
              <a:rPr lang="it-IT" sz="4000" b="1" dirty="0">
                <a:solidFill>
                  <a:srgbClr val="C00000"/>
                </a:solidFill>
                <a:latin typeface="+mj-lt"/>
                <a:ea typeface="+mj-ea"/>
                <a:cs typeface="+mj-cs"/>
              </a:rPr>
              <a:t>APPROVAZIONE PROGETTI</a:t>
            </a:r>
          </a:p>
        </p:txBody>
      </p:sp>
      <p:sp>
        <p:nvSpPr>
          <p:cNvPr id="5" name="CasellaDiTesto 4"/>
          <p:cNvSpPr txBox="1"/>
          <p:nvPr/>
        </p:nvSpPr>
        <p:spPr>
          <a:xfrm>
            <a:off x="899592" y="1060687"/>
            <a:ext cx="2088232" cy="369332"/>
          </a:xfrm>
          <a:prstGeom prst="rect">
            <a:avLst/>
          </a:prstGeom>
          <a:gradFill>
            <a:gsLst>
              <a:gs pos="22000">
                <a:schemeClr val="accent2">
                  <a:lumMod val="60000"/>
                  <a:lumOff val="40000"/>
                  <a:alpha val="33000"/>
                </a:schemeClr>
              </a:gs>
              <a:gs pos="64999">
                <a:srgbClr val="F0EBD5"/>
              </a:gs>
              <a:gs pos="100000">
                <a:srgbClr val="D1C39F"/>
              </a:gs>
            </a:gsLst>
            <a:lin ang="13500000" scaled="0"/>
          </a:gradFill>
          <a:ln w="3175">
            <a:solidFill>
              <a:schemeClr val="tx1"/>
            </a:solidFill>
          </a:ln>
        </p:spPr>
        <p:txBody>
          <a:bodyPr>
            <a:spAutoFit/>
          </a:bodyPr>
          <a:lstStyle/>
          <a:p>
            <a:pPr fontAlgn="auto">
              <a:spcBef>
                <a:spcPts val="0"/>
              </a:spcBef>
              <a:spcAft>
                <a:spcPts val="0"/>
              </a:spcAft>
              <a:defRPr/>
            </a:pPr>
            <a:r>
              <a:rPr lang="it-IT" dirty="0">
                <a:latin typeface="+mn-lt"/>
              </a:rPr>
              <a:t>FUTURO IN RICERCA</a:t>
            </a:r>
          </a:p>
        </p:txBody>
      </p:sp>
      <p:sp>
        <p:nvSpPr>
          <p:cNvPr id="6" name="Rettangolo 5"/>
          <p:cNvSpPr/>
          <p:nvPr/>
        </p:nvSpPr>
        <p:spPr>
          <a:xfrm>
            <a:off x="1091314" y="1628800"/>
            <a:ext cx="1728192" cy="369332"/>
          </a:xfrm>
          <a:prstGeom prst="rect">
            <a:avLst/>
          </a:prstGeom>
          <a:gradFill>
            <a:gsLst>
              <a:gs pos="22000">
                <a:schemeClr val="accent2">
                  <a:lumMod val="60000"/>
                  <a:lumOff val="40000"/>
                  <a:alpha val="33000"/>
                </a:schemeClr>
              </a:gs>
              <a:gs pos="64999">
                <a:srgbClr val="F0EBD5"/>
              </a:gs>
              <a:gs pos="100000">
                <a:srgbClr val="D1C39F"/>
              </a:gs>
            </a:gsLst>
            <a:lin ang="13500000" scaled="0"/>
          </a:gradFill>
          <a:ln w="3175">
            <a:solidFill>
              <a:schemeClr val="tx1"/>
            </a:solidFill>
          </a:ln>
        </p:spPr>
        <p:txBody>
          <a:bodyPr>
            <a:spAutoFit/>
          </a:bodyPr>
          <a:lstStyle/>
          <a:p>
            <a:pPr fontAlgn="auto">
              <a:spcBef>
                <a:spcPts val="0"/>
              </a:spcBef>
              <a:spcAft>
                <a:spcPts val="0"/>
              </a:spcAft>
              <a:defRPr/>
            </a:pPr>
            <a:r>
              <a:rPr lang="it-IT" dirty="0">
                <a:latin typeface="+mn-lt"/>
              </a:rPr>
              <a:t>27 ottobre 2013 </a:t>
            </a:r>
          </a:p>
        </p:txBody>
      </p:sp>
      <p:sp>
        <p:nvSpPr>
          <p:cNvPr id="7" name="CasellaDiTesto 6"/>
          <p:cNvSpPr txBox="1"/>
          <p:nvPr/>
        </p:nvSpPr>
        <p:spPr>
          <a:xfrm>
            <a:off x="5436096" y="1020932"/>
            <a:ext cx="2088232" cy="369332"/>
          </a:xfrm>
          <a:prstGeom prst="rect">
            <a:avLst/>
          </a:prstGeom>
          <a:gradFill>
            <a:gsLst>
              <a:gs pos="22000">
                <a:schemeClr val="accent2">
                  <a:lumMod val="60000"/>
                  <a:lumOff val="40000"/>
                  <a:alpha val="33000"/>
                </a:schemeClr>
              </a:gs>
              <a:gs pos="64999">
                <a:srgbClr val="F0EBD5"/>
              </a:gs>
              <a:gs pos="100000">
                <a:srgbClr val="D1C39F"/>
              </a:gs>
            </a:gsLst>
            <a:lin ang="13500000" scaled="0"/>
          </a:gradFill>
          <a:ln w="3175">
            <a:solidFill>
              <a:schemeClr val="tx1"/>
            </a:solidFill>
          </a:ln>
        </p:spPr>
        <p:txBody>
          <a:bodyPr>
            <a:spAutoFit/>
          </a:bodyPr>
          <a:lstStyle/>
          <a:p>
            <a:pPr algn="ctr" fontAlgn="auto">
              <a:spcBef>
                <a:spcPts val="0"/>
              </a:spcBef>
              <a:spcAft>
                <a:spcPts val="0"/>
              </a:spcAft>
              <a:defRPr/>
            </a:pPr>
            <a:r>
              <a:rPr lang="it-IT" dirty="0">
                <a:latin typeface="+mn-lt"/>
              </a:rPr>
              <a:t>PRIN</a:t>
            </a:r>
          </a:p>
        </p:txBody>
      </p:sp>
      <p:sp>
        <p:nvSpPr>
          <p:cNvPr id="8" name="Rettangolo 7"/>
          <p:cNvSpPr/>
          <p:nvPr/>
        </p:nvSpPr>
        <p:spPr>
          <a:xfrm>
            <a:off x="5596463" y="1581543"/>
            <a:ext cx="1728192" cy="369332"/>
          </a:xfrm>
          <a:prstGeom prst="rect">
            <a:avLst/>
          </a:prstGeom>
          <a:gradFill>
            <a:gsLst>
              <a:gs pos="22000">
                <a:schemeClr val="accent2">
                  <a:lumMod val="60000"/>
                  <a:lumOff val="40000"/>
                  <a:alpha val="33000"/>
                </a:schemeClr>
              </a:gs>
              <a:gs pos="64999">
                <a:srgbClr val="F0EBD5"/>
              </a:gs>
              <a:gs pos="100000">
                <a:srgbClr val="D1C39F"/>
              </a:gs>
            </a:gsLst>
            <a:lin ang="13500000" scaled="0"/>
          </a:gradFill>
          <a:ln w="3175">
            <a:solidFill>
              <a:schemeClr val="tx1"/>
            </a:solidFill>
          </a:ln>
        </p:spPr>
        <p:txBody>
          <a:bodyPr>
            <a:spAutoFit/>
          </a:bodyPr>
          <a:lstStyle/>
          <a:p>
            <a:pPr algn="ctr" fontAlgn="auto">
              <a:spcBef>
                <a:spcPts val="0"/>
              </a:spcBef>
              <a:spcAft>
                <a:spcPts val="0"/>
              </a:spcAft>
              <a:defRPr/>
            </a:pPr>
            <a:r>
              <a:rPr lang="it-IT" dirty="0">
                <a:latin typeface="+mn-lt"/>
              </a:rPr>
              <a:t>20 ottobre 2013 </a:t>
            </a:r>
          </a:p>
        </p:txBody>
      </p:sp>
      <p:sp>
        <p:nvSpPr>
          <p:cNvPr id="18" name="Rettangolo 17"/>
          <p:cNvSpPr/>
          <p:nvPr/>
        </p:nvSpPr>
        <p:spPr>
          <a:xfrm>
            <a:off x="755650" y="4149725"/>
            <a:ext cx="7561263" cy="1655763"/>
          </a:xfrm>
          <a:prstGeom prst="rect">
            <a:avLst/>
          </a:prstGeom>
          <a:ln w="34925">
            <a:solidFill>
              <a:srgbClr val="D92B3C"/>
            </a:solidFill>
          </a:ln>
        </p:spPr>
        <p:txBody>
          <a:bodyPr>
            <a:normAutofit/>
          </a:bodyPr>
          <a:lstStyle/>
          <a:p>
            <a:pPr algn="just" fontAlgn="auto">
              <a:spcBef>
                <a:spcPct val="20000"/>
              </a:spcBef>
              <a:spcAft>
                <a:spcPts val="0"/>
              </a:spcAft>
              <a:defRPr/>
            </a:pPr>
            <a:r>
              <a:rPr lang="it-IT" sz="1400" b="1" cap="small" dirty="0">
                <a:latin typeface="+mn-lt"/>
              </a:rPr>
              <a:t>In caso di ex-aequo, ed al fine di assicurare il rispetto dei limiti di spesa complessivi per area disciplinare e per linea d'intervento, stabiliti al comma 3 del successivo articolo 7, è data priorità ai progetti che abbiano conseguito un punteggio medio più elevato sul criterio 1; in caso di ulteriore ex-aequo è data priorità ai progetti che abbiano conseguito un punteggio medio più elevato sul criterio 2; in ogni caso, sempre al fine di assicurare il rispetto dei limiti di spesa complessivi per area disciplinare e per linea d'intervento, il MIUR, nella formazione delle graduatorie finali di settore, può apportare ulteriori riduzioni ai costi ed ai contributi indicati dai competenti </a:t>
            </a:r>
            <a:r>
              <a:rPr lang="it-IT" sz="1400" b="1" cap="small" dirty="0" err="1">
                <a:latin typeface="+mn-lt"/>
              </a:rPr>
              <a:t>CdS</a:t>
            </a:r>
            <a:r>
              <a:rPr lang="it-IT" sz="1400" b="1" cap="small" dirty="0">
                <a:latin typeface="+mn-lt"/>
              </a:rPr>
              <a:t>.</a:t>
            </a:r>
          </a:p>
        </p:txBody>
      </p:sp>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57200" y="701675"/>
            <a:ext cx="8229600" cy="711200"/>
          </a:xfrm>
          <a:gradFill>
            <a:gsLst>
              <a:gs pos="0">
                <a:schemeClr val="accent2">
                  <a:lumMod val="40000"/>
                  <a:lumOff val="60000"/>
                  <a:alpha val="27000"/>
                </a:schemeClr>
              </a:gs>
              <a:gs pos="64999">
                <a:srgbClr val="F0EBD5"/>
              </a:gs>
              <a:gs pos="100000">
                <a:srgbClr val="D1C39F"/>
              </a:gs>
            </a:gsLst>
            <a:lin ang="13500000" scaled="0"/>
          </a:gradFill>
        </p:spPr>
        <p:txBody>
          <a:bodyPr rtlCol="0">
            <a:normAutofit/>
          </a:bodyPr>
          <a:lstStyle/>
          <a:p>
            <a:pPr fontAlgn="auto">
              <a:spcAft>
                <a:spcPts val="0"/>
              </a:spcAft>
              <a:defRPr/>
            </a:pPr>
            <a:r>
              <a:rPr lang="it-IT" sz="3200" b="1" dirty="0" smtClean="0"/>
              <a:t>SANZIONI</a:t>
            </a:r>
            <a:endParaRPr lang="it-IT" sz="3200" b="1" dirty="0"/>
          </a:p>
        </p:txBody>
      </p:sp>
      <p:sp>
        <p:nvSpPr>
          <p:cNvPr id="40962" name="Rettangolo 5"/>
          <p:cNvSpPr>
            <a:spLocks noChangeArrowheads="1"/>
          </p:cNvSpPr>
          <p:nvPr/>
        </p:nvSpPr>
        <p:spPr bwMode="auto">
          <a:xfrm>
            <a:off x="1692275" y="2133600"/>
            <a:ext cx="7127875" cy="4400550"/>
          </a:xfrm>
          <a:prstGeom prst="rect">
            <a:avLst/>
          </a:prstGeom>
          <a:noFill/>
          <a:ln w="9525">
            <a:noFill/>
            <a:miter lim="800000"/>
            <a:headEnd/>
            <a:tailEnd/>
          </a:ln>
        </p:spPr>
        <p:txBody>
          <a:bodyPr>
            <a:spAutoFit/>
          </a:bodyPr>
          <a:lstStyle/>
          <a:p>
            <a:pPr algn="just"/>
            <a:r>
              <a:rPr lang="it-IT" sz="1400" b="1">
                <a:solidFill>
                  <a:srgbClr val="D92B3C"/>
                </a:solidFill>
                <a:latin typeface="Calibri" pitchFamily="34" charset="0"/>
              </a:rPr>
              <a:t>Divieto dell'utilizzo delle risorse PRIN per la corresponsione, anche mediante l'utilizzo delle risorse relative alla voce "spese generali", di premi e/o indennità di qualsiasi tipo al personale dipendente partecipante al progetto.</a:t>
            </a:r>
          </a:p>
          <a:p>
            <a:pPr algn="just"/>
            <a:endParaRPr lang="it-IT" sz="1400" b="1">
              <a:solidFill>
                <a:srgbClr val="D92B3C"/>
              </a:solidFill>
              <a:latin typeface="Calibri" pitchFamily="34" charset="0"/>
            </a:endParaRPr>
          </a:p>
          <a:p>
            <a:pPr algn="just"/>
            <a:r>
              <a:rPr lang="it-IT" sz="1400" b="1">
                <a:solidFill>
                  <a:srgbClr val="D92B3C"/>
                </a:solidFill>
                <a:latin typeface="Calibri" pitchFamily="34" charset="0"/>
              </a:rPr>
              <a:t>La rendicontazione è effettuata dai Responsabili di unità e dal Coordinatore scientifico (che, in qualità di pubblici ufficiali ne attestano la veridicità a tutti gli effetti di legge), nel rispetto del "criterio di cassa" e mediante apposita procedura telematica, entro 60 giorni dalla conclusione del progetto. </a:t>
            </a:r>
          </a:p>
          <a:p>
            <a:pPr algn="just"/>
            <a:endParaRPr lang="it-IT" sz="1400" b="1">
              <a:solidFill>
                <a:srgbClr val="D92B3C"/>
              </a:solidFill>
              <a:latin typeface="Calibri" pitchFamily="34" charset="0"/>
            </a:endParaRPr>
          </a:p>
          <a:p>
            <a:pPr algn="just"/>
            <a:r>
              <a:rPr lang="it-IT" sz="1400" b="1">
                <a:solidFill>
                  <a:srgbClr val="D92B3C"/>
                </a:solidFill>
                <a:latin typeface="Calibri" pitchFamily="34" charset="0"/>
              </a:rPr>
              <a:t>Deve essere assicurato il criterio dell'adeguatezza del campione (non meno del 10% dei progetti finanziati per un importo almeno pari al 10% del finanziamento ministeriale).</a:t>
            </a:r>
          </a:p>
          <a:p>
            <a:pPr algn="just"/>
            <a:endParaRPr lang="it-IT" sz="1400" b="1">
              <a:solidFill>
                <a:srgbClr val="D92B3C"/>
              </a:solidFill>
              <a:latin typeface="Calibri" pitchFamily="34" charset="0"/>
            </a:endParaRPr>
          </a:p>
          <a:p>
            <a:pPr algn="just"/>
            <a:r>
              <a:rPr lang="it-IT" sz="1400" b="1">
                <a:solidFill>
                  <a:srgbClr val="D92B3C"/>
                </a:solidFill>
                <a:latin typeface="Calibri" pitchFamily="34" charset="0"/>
              </a:rPr>
              <a:t>L'accertamento da parte del MIUR di violazioni di norme di legge e/o regolamentari sulle singole rendicontazioni, ferme restando le responsabilità civili e penali, comporta l'automatica esclusione dai successivi bandi PRIN (per un periodo di cinque anni dalla data dell'accertamento) del responsabile di unità; l'accertamento da parte del MIUR di frequenti irregolarità negli audit o di ripetute violazioni di norme di legge e/o regolamentari sul complesso delle rendicontazioni prodotte dalla singola università o dal singolo ente di ricerca,  comporta l'esclusione  dell'università o dell'ente di ricerca dai successivi bandi PRIN per un periodo di cinque anni dalla data dell'accertamento.</a:t>
            </a:r>
          </a:p>
        </p:txBody>
      </p:sp>
      <p:pic>
        <p:nvPicPr>
          <p:cNvPr id="40963" name="Picture 2" descr="http://3.bp.blogspot.com/-3uHZrtG6rXY/TVm1cyl0QtI/AAAAAAAAADQ/OkRuE2mW1vg/s1600/nosanzioni.jpg"/>
          <p:cNvPicPr>
            <a:picLocks noChangeAspect="1" noChangeArrowheads="1"/>
          </p:cNvPicPr>
          <p:nvPr/>
        </p:nvPicPr>
        <p:blipFill>
          <a:blip r:embed="rId2"/>
          <a:srcRect/>
          <a:stretch>
            <a:fillRect/>
          </a:stretch>
        </p:blipFill>
        <p:spPr bwMode="auto">
          <a:xfrm>
            <a:off x="179388" y="3021013"/>
            <a:ext cx="1584325" cy="1584325"/>
          </a:xfrm>
          <a:prstGeom prst="rect">
            <a:avLst/>
          </a:prstGeom>
          <a:noFill/>
          <a:ln w="9525">
            <a:noFill/>
            <a:miter lim="800000"/>
            <a:headEnd/>
            <a:tailEnd/>
          </a:ln>
        </p:spPr>
      </p:pic>
      <p:sp>
        <p:nvSpPr>
          <p:cNvPr id="40964" name="CasellaDiTesto 8"/>
          <p:cNvSpPr txBox="1">
            <a:spLocks noChangeArrowheads="1"/>
          </p:cNvSpPr>
          <p:nvPr/>
        </p:nvSpPr>
        <p:spPr bwMode="auto">
          <a:xfrm>
            <a:off x="611188" y="2420938"/>
            <a:ext cx="720725" cy="369887"/>
          </a:xfrm>
          <a:prstGeom prst="rect">
            <a:avLst/>
          </a:prstGeom>
          <a:noFill/>
          <a:ln w="9525">
            <a:noFill/>
            <a:miter lim="800000"/>
            <a:headEnd/>
            <a:tailEnd/>
          </a:ln>
        </p:spPr>
        <p:txBody>
          <a:bodyPr>
            <a:spAutoFit/>
          </a:bodyPr>
          <a:lstStyle/>
          <a:p>
            <a:r>
              <a:rPr lang="it-IT" b="1">
                <a:latin typeface="Calibri" pitchFamily="34" charset="0"/>
              </a:rPr>
              <a:t>PRIN</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egnaposto contenuto 2"/>
          <p:cNvSpPr>
            <a:spLocks noGrp="1"/>
          </p:cNvSpPr>
          <p:nvPr>
            <p:ph idx="1"/>
          </p:nvPr>
        </p:nvSpPr>
        <p:spPr>
          <a:xfrm>
            <a:off x="395288" y="333375"/>
            <a:ext cx="8229600" cy="647700"/>
          </a:xfrm>
          <a:gradFill>
            <a:gsLst>
              <a:gs pos="0">
                <a:schemeClr val="bg2"/>
              </a:gs>
              <a:gs pos="64999">
                <a:srgbClr val="F0EBD5"/>
              </a:gs>
              <a:gs pos="100000">
                <a:srgbClr val="D1C39F"/>
              </a:gs>
            </a:gsLst>
            <a:lin ang="5400000" scaled="0"/>
          </a:gradFill>
        </p:spPr>
        <p:txBody>
          <a:bodyPr rtlCol="0">
            <a:normAutofit/>
          </a:bodyPr>
          <a:lstStyle/>
          <a:p>
            <a:pPr marL="0" indent="0" algn="ctr" fontAlgn="auto">
              <a:spcBef>
                <a:spcPct val="0"/>
              </a:spcBef>
              <a:spcAft>
                <a:spcPts val="0"/>
              </a:spcAft>
              <a:buFont typeface="Arial" pitchFamily="34" charset="0"/>
              <a:buNone/>
              <a:defRPr/>
            </a:pPr>
            <a:r>
              <a:rPr lang="it-IT" sz="2800" b="1" u="sng" dirty="0" smtClean="0">
                <a:solidFill>
                  <a:schemeClr val="accent2">
                    <a:lumMod val="75000"/>
                  </a:schemeClr>
                </a:solidFill>
              </a:rPr>
              <a:t>CARATTERISTICHE DEI PROGETTI</a:t>
            </a:r>
            <a:endParaRPr lang="it-IT" sz="2800" b="1" u="sng" dirty="0">
              <a:solidFill>
                <a:schemeClr val="accent2">
                  <a:lumMod val="75000"/>
                </a:schemeClr>
              </a:solidFill>
            </a:endParaRPr>
          </a:p>
        </p:txBody>
      </p:sp>
      <p:sp>
        <p:nvSpPr>
          <p:cNvPr id="5" name="Segnaposto contenuto 2"/>
          <p:cNvSpPr txBox="1">
            <a:spLocks/>
          </p:cNvSpPr>
          <p:nvPr/>
        </p:nvSpPr>
        <p:spPr>
          <a:xfrm>
            <a:off x="468313" y="2997200"/>
            <a:ext cx="8229600" cy="3340100"/>
          </a:xfrm>
          <a:prstGeom prst="rect">
            <a:avLst/>
          </a:prstGeom>
        </p:spPr>
        <p:txBody>
          <a:bodyPr>
            <a:normAutofit/>
          </a:bodyPr>
          <a:lstStyle/>
          <a:p>
            <a:pPr fontAlgn="auto">
              <a:spcAft>
                <a:spcPts val="0"/>
              </a:spcAft>
              <a:buFont typeface="Arial" pitchFamily="34" charset="0"/>
              <a:buNone/>
              <a:defRPr/>
            </a:pPr>
            <a:endParaRPr lang="it-IT" sz="3200" b="1" u="sng" dirty="0">
              <a:solidFill>
                <a:schemeClr val="accent2">
                  <a:lumMod val="75000"/>
                </a:schemeClr>
              </a:solidFill>
              <a:latin typeface="+mn-lt"/>
            </a:endParaRPr>
          </a:p>
        </p:txBody>
      </p:sp>
      <p:sp>
        <p:nvSpPr>
          <p:cNvPr id="6" name="Segnaposto contenuto 2"/>
          <p:cNvSpPr txBox="1">
            <a:spLocks/>
          </p:cNvSpPr>
          <p:nvPr/>
        </p:nvSpPr>
        <p:spPr>
          <a:xfrm>
            <a:off x="914400" y="1989138"/>
            <a:ext cx="8229600" cy="1152525"/>
          </a:xfrm>
          <a:prstGeom prst="rect">
            <a:avLst/>
          </a:prstGeom>
        </p:spPr>
        <p:txBody>
          <a:bodyPr>
            <a:normAutofit/>
          </a:bodyPr>
          <a:lstStyle/>
          <a:p>
            <a:pPr fontAlgn="auto">
              <a:spcAft>
                <a:spcPts val="0"/>
              </a:spcAft>
              <a:buFont typeface="Arial" pitchFamily="34" charset="0"/>
              <a:buNone/>
              <a:defRPr/>
            </a:pPr>
            <a:endParaRPr lang="it-IT" sz="3200" b="1" u="sng" dirty="0">
              <a:solidFill>
                <a:schemeClr val="accent2">
                  <a:lumMod val="75000"/>
                </a:schemeClr>
              </a:solidFill>
              <a:latin typeface="+mn-lt"/>
            </a:endParaRPr>
          </a:p>
        </p:txBody>
      </p:sp>
      <p:sp>
        <p:nvSpPr>
          <p:cNvPr id="7" name="Segnaposto contenuto 2"/>
          <p:cNvSpPr txBox="1">
            <a:spLocks/>
          </p:cNvSpPr>
          <p:nvPr/>
        </p:nvSpPr>
        <p:spPr>
          <a:xfrm>
            <a:off x="468313" y="4292600"/>
            <a:ext cx="8229600" cy="792163"/>
          </a:xfrm>
          <a:prstGeom prst="rect">
            <a:avLst/>
          </a:prstGeom>
        </p:spPr>
        <p:txBody>
          <a:bodyPr>
            <a:normAutofit fontScale="40000" lnSpcReduction="20000"/>
          </a:bodyPr>
          <a:lstStyle/>
          <a:p>
            <a:pPr fontAlgn="auto">
              <a:spcBef>
                <a:spcPts val="0"/>
              </a:spcBef>
              <a:spcAft>
                <a:spcPts val="0"/>
              </a:spcAft>
              <a:defRPr/>
            </a:pPr>
            <a:r>
              <a:rPr lang="it-IT" sz="1200" dirty="0">
                <a:latin typeface="+mn-lt"/>
              </a:rPr>
              <a:t> </a:t>
            </a:r>
          </a:p>
          <a:p>
            <a:pPr fontAlgn="auto">
              <a:spcBef>
                <a:spcPts val="0"/>
              </a:spcBef>
              <a:spcAft>
                <a:spcPts val="0"/>
              </a:spcAft>
              <a:defRPr/>
            </a:pPr>
            <a:r>
              <a:rPr lang="it-IT" sz="1200" dirty="0">
                <a:latin typeface="+mn-lt"/>
              </a:rPr>
              <a:t> </a:t>
            </a:r>
          </a:p>
          <a:p>
            <a:pPr fontAlgn="auto">
              <a:spcBef>
                <a:spcPts val="0"/>
              </a:spcBef>
              <a:spcAft>
                <a:spcPts val="0"/>
              </a:spcAft>
              <a:defRPr/>
            </a:pPr>
            <a:r>
              <a:rPr lang="it-IT" sz="1200" dirty="0">
                <a:latin typeface="+mn-lt"/>
              </a:rPr>
              <a:t> </a:t>
            </a:r>
          </a:p>
          <a:p>
            <a:pPr fontAlgn="auto">
              <a:spcBef>
                <a:spcPts val="0"/>
              </a:spcBef>
              <a:spcAft>
                <a:spcPts val="0"/>
              </a:spcAft>
              <a:defRPr/>
            </a:pPr>
            <a:endParaRPr lang="it-IT" sz="1200" dirty="0">
              <a:latin typeface="+mn-lt"/>
            </a:endParaRPr>
          </a:p>
          <a:p>
            <a:pPr fontAlgn="auto">
              <a:spcBef>
                <a:spcPts val="0"/>
              </a:spcBef>
              <a:spcAft>
                <a:spcPts val="0"/>
              </a:spcAft>
              <a:defRPr/>
            </a:pPr>
            <a:r>
              <a:rPr lang="it-IT" sz="7200" b="1" dirty="0">
                <a:solidFill>
                  <a:schemeClr val="dk1"/>
                </a:solidFill>
                <a:latin typeface="+mn-lt"/>
              </a:rPr>
              <a:t> </a:t>
            </a:r>
          </a:p>
        </p:txBody>
      </p:sp>
      <p:sp>
        <p:nvSpPr>
          <p:cNvPr id="16389" name="CasellaDiTesto 13"/>
          <p:cNvSpPr txBox="1">
            <a:spLocks noChangeArrowheads="1"/>
          </p:cNvSpPr>
          <p:nvPr/>
        </p:nvSpPr>
        <p:spPr bwMode="auto">
          <a:xfrm>
            <a:off x="4284663" y="1908175"/>
            <a:ext cx="2374900" cy="368300"/>
          </a:xfrm>
          <a:prstGeom prst="rect">
            <a:avLst/>
          </a:prstGeom>
          <a:noFill/>
          <a:ln w="9525">
            <a:noFill/>
            <a:miter lim="800000"/>
            <a:headEnd/>
            <a:tailEnd/>
          </a:ln>
        </p:spPr>
        <p:txBody>
          <a:bodyPr>
            <a:spAutoFit/>
          </a:bodyPr>
          <a:lstStyle/>
          <a:p>
            <a:r>
              <a:rPr lang="it-IT">
                <a:latin typeface="Calibri" pitchFamily="34" charset="0"/>
              </a:rPr>
              <a:t> </a:t>
            </a:r>
          </a:p>
        </p:txBody>
      </p:sp>
      <p:sp>
        <p:nvSpPr>
          <p:cNvPr id="16390" name="CasellaDiTesto 15"/>
          <p:cNvSpPr txBox="1">
            <a:spLocks noChangeArrowheads="1"/>
          </p:cNvSpPr>
          <p:nvPr/>
        </p:nvSpPr>
        <p:spPr bwMode="auto">
          <a:xfrm>
            <a:off x="971550" y="2185988"/>
            <a:ext cx="2016125" cy="307975"/>
          </a:xfrm>
          <a:prstGeom prst="rect">
            <a:avLst/>
          </a:prstGeom>
          <a:noFill/>
          <a:ln w="9525">
            <a:solidFill>
              <a:srgbClr val="C00000"/>
            </a:solidFill>
            <a:miter lim="800000"/>
            <a:headEnd/>
            <a:tailEnd/>
          </a:ln>
        </p:spPr>
        <p:txBody>
          <a:bodyPr>
            <a:spAutoFit/>
          </a:bodyPr>
          <a:lstStyle/>
          <a:p>
            <a:r>
              <a:rPr lang="it-IT" sz="1400" b="1">
                <a:latin typeface="Calibri" pitchFamily="34" charset="0"/>
              </a:rPr>
              <a:t>DURATA </a:t>
            </a:r>
            <a:r>
              <a:rPr lang="it-IT" sz="1400">
                <a:solidFill>
                  <a:srgbClr val="C00000"/>
                </a:solidFill>
                <a:latin typeface="Eras Bold ITC" pitchFamily="34" charset="0"/>
              </a:rPr>
              <a:t>3 </a:t>
            </a:r>
            <a:r>
              <a:rPr lang="it-IT" sz="1400" b="1">
                <a:latin typeface="Calibri" pitchFamily="34" charset="0"/>
              </a:rPr>
              <a:t>ANNI</a:t>
            </a:r>
          </a:p>
        </p:txBody>
      </p:sp>
      <p:sp>
        <p:nvSpPr>
          <p:cNvPr id="17" name="Rettangolo 16"/>
          <p:cNvSpPr/>
          <p:nvPr/>
        </p:nvSpPr>
        <p:spPr>
          <a:xfrm>
            <a:off x="683568" y="4797152"/>
            <a:ext cx="8208912" cy="738664"/>
          </a:xfrm>
          <a:prstGeom prst="rect">
            <a:avLst/>
          </a:prstGeom>
          <a:gradFill>
            <a:gsLst>
              <a:gs pos="0">
                <a:srgbClr val="C00000">
                  <a:alpha val="68000"/>
                </a:srgbClr>
              </a:gs>
              <a:gs pos="50000">
                <a:schemeClr val="accent1">
                  <a:tint val="44500"/>
                  <a:satMod val="160000"/>
                </a:schemeClr>
              </a:gs>
              <a:gs pos="100000">
                <a:schemeClr val="accent1">
                  <a:tint val="23500"/>
                  <a:satMod val="160000"/>
                </a:schemeClr>
              </a:gs>
            </a:gsLst>
            <a:lin ang="5400000" scaled="0"/>
          </a:gradFill>
          <a:ln>
            <a:solidFill>
              <a:schemeClr val="accent6">
                <a:lumMod val="75000"/>
                <a:alpha val="81000"/>
              </a:schemeClr>
            </a:solidFill>
          </a:ln>
        </p:spPr>
        <p:txBody>
          <a:bodyPr>
            <a:spAutoFit/>
          </a:bodyPr>
          <a:lstStyle/>
          <a:p>
            <a:pPr algn="just" fontAlgn="auto">
              <a:spcBef>
                <a:spcPts val="0"/>
              </a:spcBef>
              <a:spcAft>
                <a:spcPts val="0"/>
              </a:spcAft>
              <a:defRPr/>
            </a:pPr>
            <a:r>
              <a:rPr lang="it-IT" sz="1400" b="1" dirty="0">
                <a:solidFill>
                  <a:prstClr val="black"/>
                </a:solidFill>
                <a:latin typeface="+mn-lt"/>
              </a:rPr>
              <a:t>Qualora siano presenti più unità operative, la proposta deve comunque chiaramente spiegare in cosa consista, sulla base di una strategia organica, l'apporto scientifico assicurato da ogni singola unità, e perché l'articolazione in più unità sia indispensabile per l'ottimale svolgimento del progetto.</a:t>
            </a:r>
          </a:p>
        </p:txBody>
      </p:sp>
      <p:sp>
        <p:nvSpPr>
          <p:cNvPr id="22" name="Rettangolo 21"/>
          <p:cNvSpPr/>
          <p:nvPr/>
        </p:nvSpPr>
        <p:spPr>
          <a:xfrm>
            <a:off x="683568" y="3284984"/>
            <a:ext cx="8064896" cy="1169551"/>
          </a:xfrm>
          <a:prstGeom prst="rect">
            <a:avLst/>
          </a:prstGeom>
          <a:gradFill>
            <a:gsLst>
              <a:gs pos="0">
                <a:srgbClr val="C00000">
                  <a:alpha val="68000"/>
                </a:srgbClr>
              </a:gs>
              <a:gs pos="50000">
                <a:schemeClr val="accent1">
                  <a:tint val="44500"/>
                  <a:satMod val="160000"/>
                </a:schemeClr>
              </a:gs>
              <a:gs pos="100000">
                <a:schemeClr val="accent1">
                  <a:tint val="23500"/>
                  <a:satMod val="160000"/>
                </a:schemeClr>
              </a:gs>
            </a:gsLst>
            <a:lin ang="5400000" scaled="0"/>
          </a:gradFill>
          <a:ln>
            <a:solidFill>
              <a:schemeClr val="accent6">
                <a:lumMod val="75000"/>
                <a:alpha val="81000"/>
              </a:schemeClr>
            </a:solidFill>
          </a:ln>
        </p:spPr>
        <p:txBody>
          <a:bodyPr>
            <a:spAutoFit/>
          </a:bodyPr>
          <a:lstStyle/>
          <a:p>
            <a:pPr algn="just" fontAlgn="auto">
              <a:spcBef>
                <a:spcPts val="0"/>
              </a:spcBef>
              <a:spcAft>
                <a:spcPts val="0"/>
              </a:spcAft>
              <a:defRPr/>
            </a:pPr>
            <a:r>
              <a:rPr lang="it-IT" sz="1400" b="1" dirty="0">
                <a:solidFill>
                  <a:prstClr val="black"/>
                </a:solidFill>
                <a:latin typeface="+mn-lt"/>
              </a:rPr>
              <a:t>Le proposte e i progetti possono prevedere una o più unità operative, afferenti a diverse università (PRIN) o università ed enti pubblici di ricerca afferenti al MIUR (giovani), coordinate da un unico "</a:t>
            </a:r>
            <a:r>
              <a:rPr lang="it-IT" sz="1400" b="1" dirty="0" err="1">
                <a:solidFill>
                  <a:prstClr val="black"/>
                </a:solidFill>
                <a:latin typeface="+mn-lt"/>
              </a:rPr>
              <a:t>principal</a:t>
            </a:r>
            <a:r>
              <a:rPr lang="it-IT" sz="1400" b="1" dirty="0">
                <a:solidFill>
                  <a:prstClr val="black"/>
                </a:solidFill>
                <a:latin typeface="+mn-lt"/>
              </a:rPr>
              <a:t> investigator" (PI), che deve anche essere impegnato direttamente nella ricerca mediante una propria unità operativa. Può essere prevista, all'interno di ciascuna proposta o del successivo progetto, la partecipazione di una unità operativa appartenente a un EPR (PRIN) o a un consorzio interuniversitario (giovani).</a:t>
            </a:r>
          </a:p>
        </p:txBody>
      </p:sp>
      <p:sp>
        <p:nvSpPr>
          <p:cNvPr id="16397" name="Rettangolo 24"/>
          <p:cNvSpPr>
            <a:spLocks noChangeArrowheads="1"/>
          </p:cNvSpPr>
          <p:nvPr/>
        </p:nvSpPr>
        <p:spPr bwMode="auto">
          <a:xfrm>
            <a:off x="3238500" y="2205038"/>
            <a:ext cx="2413000" cy="307975"/>
          </a:xfrm>
          <a:prstGeom prst="rect">
            <a:avLst/>
          </a:prstGeom>
          <a:noFill/>
          <a:ln w="9525">
            <a:solidFill>
              <a:srgbClr val="C00000"/>
            </a:solidFill>
            <a:miter lim="800000"/>
            <a:headEnd/>
            <a:tailEnd/>
          </a:ln>
        </p:spPr>
        <p:txBody>
          <a:bodyPr>
            <a:spAutoFit/>
          </a:bodyPr>
          <a:lstStyle/>
          <a:p>
            <a:pPr algn="ctr"/>
            <a:r>
              <a:rPr lang="it-IT" sz="1400" b="1">
                <a:latin typeface="Calibri" pitchFamily="34" charset="0"/>
              </a:rPr>
              <a:t>SENZA LIMITI DI COSTO</a:t>
            </a:r>
          </a:p>
        </p:txBody>
      </p:sp>
      <p:sp>
        <p:nvSpPr>
          <p:cNvPr id="16398" name="Rettangolo 25"/>
          <p:cNvSpPr>
            <a:spLocks noChangeArrowheads="1"/>
          </p:cNvSpPr>
          <p:nvPr/>
        </p:nvSpPr>
        <p:spPr bwMode="auto">
          <a:xfrm>
            <a:off x="5795963" y="2209800"/>
            <a:ext cx="3240087" cy="738188"/>
          </a:xfrm>
          <a:prstGeom prst="rect">
            <a:avLst/>
          </a:prstGeom>
          <a:noFill/>
          <a:ln w="9525">
            <a:solidFill>
              <a:srgbClr val="C00000"/>
            </a:solidFill>
            <a:miter lim="800000"/>
            <a:headEnd/>
            <a:tailEnd/>
          </a:ln>
        </p:spPr>
        <p:txBody>
          <a:bodyPr>
            <a:spAutoFit/>
          </a:bodyPr>
          <a:lstStyle/>
          <a:p>
            <a:r>
              <a:rPr lang="it-IT" sz="1400" b="1">
                <a:latin typeface="Calibri" pitchFamily="34" charset="0"/>
              </a:rPr>
              <a:t>UNO O PIÙ DEI TRE SETTORI ERC, CON INDICAZIONE, NEL CASO DI PIÙ SETTORI, DEL SETTORE ERC PRINCIPALE</a:t>
            </a:r>
          </a:p>
        </p:txBody>
      </p:sp>
      <p:cxnSp>
        <p:nvCxnSpPr>
          <p:cNvPr id="30" name="Connettore 2 29"/>
          <p:cNvCxnSpPr/>
          <p:nvPr/>
        </p:nvCxnSpPr>
        <p:spPr>
          <a:xfrm flipH="1">
            <a:off x="2627313" y="1963738"/>
            <a:ext cx="215900" cy="215900"/>
          </a:xfrm>
          <a:prstGeom prst="straightConnector1">
            <a:avLst/>
          </a:prstGeom>
          <a:ln w="25400">
            <a:solidFill>
              <a:srgbClr val="C00000">
                <a:alpha val="67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32" name="Connettore 2 31"/>
          <p:cNvCxnSpPr/>
          <p:nvPr/>
        </p:nvCxnSpPr>
        <p:spPr>
          <a:xfrm>
            <a:off x="4356100" y="1916113"/>
            <a:ext cx="0" cy="288925"/>
          </a:xfrm>
          <a:prstGeom prst="straightConnector1">
            <a:avLst/>
          </a:prstGeom>
          <a:ln w="25400">
            <a:solidFill>
              <a:srgbClr val="C00000">
                <a:alpha val="67000"/>
              </a:srgbClr>
            </a:solidFill>
            <a:tailEnd type="arrow"/>
          </a:ln>
        </p:spPr>
        <p:style>
          <a:lnRef idx="1">
            <a:schemeClr val="accent1"/>
          </a:lnRef>
          <a:fillRef idx="0">
            <a:schemeClr val="accent1"/>
          </a:fillRef>
          <a:effectRef idx="0">
            <a:schemeClr val="accent1"/>
          </a:effectRef>
          <a:fontRef idx="minor">
            <a:schemeClr val="tx1"/>
          </a:fontRef>
        </p:style>
      </p:cxnSp>
      <p:cxnSp>
        <p:nvCxnSpPr>
          <p:cNvPr id="36" name="Connettore 2 35"/>
          <p:cNvCxnSpPr/>
          <p:nvPr/>
        </p:nvCxnSpPr>
        <p:spPr>
          <a:xfrm>
            <a:off x="6443663" y="1916113"/>
            <a:ext cx="288925" cy="288925"/>
          </a:xfrm>
          <a:prstGeom prst="straightConnector1">
            <a:avLst/>
          </a:prstGeom>
          <a:ln w="25400">
            <a:solidFill>
              <a:srgbClr val="C00000">
                <a:alpha val="67000"/>
              </a:srgbClr>
            </a:solidFill>
            <a:tailEnd type="arrow"/>
          </a:ln>
        </p:spPr>
        <p:style>
          <a:lnRef idx="1">
            <a:schemeClr val="accent1"/>
          </a:lnRef>
          <a:fillRef idx="0">
            <a:schemeClr val="accent1"/>
          </a:fillRef>
          <a:effectRef idx="0">
            <a:schemeClr val="accent1"/>
          </a:effectRef>
          <a:fontRef idx="minor">
            <a:schemeClr val="tx1"/>
          </a:fontRef>
        </p:style>
      </p:cxnSp>
      <p:sp>
        <p:nvSpPr>
          <p:cNvPr id="16402" name="CasellaDiTesto 12"/>
          <p:cNvSpPr txBox="1">
            <a:spLocks noChangeArrowheads="1"/>
          </p:cNvSpPr>
          <p:nvPr/>
        </p:nvSpPr>
        <p:spPr bwMode="auto">
          <a:xfrm>
            <a:off x="2339975" y="1125538"/>
            <a:ext cx="4176713" cy="830262"/>
          </a:xfrm>
          <a:prstGeom prst="rect">
            <a:avLst/>
          </a:prstGeom>
          <a:solidFill>
            <a:srgbClr val="FFCB6D"/>
          </a:solidFill>
          <a:ln w="9525">
            <a:solidFill>
              <a:srgbClr val="FFCB6D"/>
            </a:solidFill>
            <a:miter lim="800000"/>
            <a:headEnd/>
            <a:tailEnd/>
          </a:ln>
        </p:spPr>
        <p:txBody>
          <a:bodyPr>
            <a:spAutoFit/>
          </a:bodyPr>
          <a:lstStyle/>
          <a:p>
            <a:pPr algn="ctr"/>
            <a:r>
              <a:rPr lang="it-IT" sz="2400" b="1">
                <a:latin typeface="Calibri" pitchFamily="34" charset="0"/>
              </a:rPr>
              <a:t>PRIN</a:t>
            </a:r>
          </a:p>
          <a:p>
            <a:pPr algn="ctr"/>
            <a:r>
              <a:rPr lang="it-IT" sz="2400" b="1">
                <a:latin typeface="Calibri" pitchFamily="34" charset="0"/>
              </a:rPr>
              <a:t>FUTURO IN RICERCA</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260350"/>
            <a:ext cx="8218487" cy="647700"/>
          </a:xfrm>
        </p:spPr>
        <p:style>
          <a:lnRef idx="1">
            <a:schemeClr val="accent6"/>
          </a:lnRef>
          <a:fillRef idx="2">
            <a:schemeClr val="accent6"/>
          </a:fillRef>
          <a:effectRef idx="1">
            <a:schemeClr val="accent6"/>
          </a:effectRef>
          <a:fontRef idx="minor">
            <a:schemeClr val="dk1"/>
          </a:fontRef>
        </p:style>
        <p:txBody>
          <a:bodyPr rtlCol="0">
            <a:noAutofit/>
          </a:bodyPr>
          <a:lstStyle/>
          <a:p>
            <a:pPr fontAlgn="auto">
              <a:spcAft>
                <a:spcPts val="0"/>
              </a:spcAft>
              <a:defRPr/>
            </a:pPr>
            <a:r>
              <a:rPr lang="it-IT" sz="1800" b="1" dirty="0" smtClean="0">
                <a:solidFill>
                  <a:schemeClr val="tx1"/>
                </a:solidFill>
              </a:rPr>
              <a:t>LINEE </a:t>
            </a:r>
            <a:r>
              <a:rPr lang="it-IT" sz="1800" b="1" dirty="0" err="1" smtClean="0">
                <a:solidFill>
                  <a:schemeClr val="tx1"/>
                </a:solidFill>
              </a:rPr>
              <a:t>D’INTERVENTO</a:t>
            </a:r>
            <a:r>
              <a:rPr lang="it-IT" sz="1800" b="1" dirty="0" smtClean="0">
                <a:solidFill>
                  <a:schemeClr val="tx1"/>
                </a:solidFill>
              </a:rPr>
              <a:t> </a:t>
            </a:r>
            <a:br>
              <a:rPr lang="it-IT" sz="1800" b="1" dirty="0" smtClean="0">
                <a:solidFill>
                  <a:schemeClr val="tx1"/>
                </a:solidFill>
              </a:rPr>
            </a:br>
            <a:r>
              <a:rPr lang="it-IT" sz="1800" b="1" dirty="0" smtClean="0">
                <a:solidFill>
                  <a:schemeClr val="tx1"/>
                </a:solidFill>
              </a:rPr>
              <a:t>FUTURO IN RICERCA</a:t>
            </a:r>
            <a:endParaRPr lang="it-IT" sz="2000" b="1" dirty="0">
              <a:solidFill>
                <a:schemeClr val="tx1"/>
              </a:solidFill>
            </a:endParaRPr>
          </a:p>
        </p:txBody>
      </p:sp>
      <p:sp>
        <p:nvSpPr>
          <p:cNvPr id="17410" name="Rettangolo 8"/>
          <p:cNvSpPr>
            <a:spLocks noChangeArrowheads="1"/>
          </p:cNvSpPr>
          <p:nvPr/>
        </p:nvSpPr>
        <p:spPr bwMode="auto">
          <a:xfrm>
            <a:off x="307975" y="1268413"/>
            <a:ext cx="2349500" cy="708025"/>
          </a:xfrm>
          <a:prstGeom prst="rect">
            <a:avLst/>
          </a:prstGeom>
          <a:noFill/>
          <a:ln w="9525">
            <a:noFill/>
            <a:miter lim="800000"/>
            <a:headEnd/>
            <a:tailEnd/>
          </a:ln>
        </p:spPr>
        <p:txBody>
          <a:bodyPr>
            <a:spAutoFit/>
          </a:bodyPr>
          <a:lstStyle/>
          <a:p>
            <a:r>
              <a:rPr lang="it-IT" sz="2000" b="1">
                <a:solidFill>
                  <a:srgbClr val="000000"/>
                </a:solidFill>
                <a:latin typeface="Calibri" pitchFamily="34" charset="0"/>
              </a:rPr>
              <a:t>Linea d'intervento 1</a:t>
            </a:r>
          </a:p>
          <a:p>
            <a:pPr algn="ctr"/>
            <a:r>
              <a:rPr lang="it-IT" sz="2000" b="1">
                <a:solidFill>
                  <a:srgbClr val="000000"/>
                </a:solidFill>
                <a:latin typeface="Calibri" pitchFamily="34" charset="0"/>
              </a:rPr>
              <a:t>starting</a:t>
            </a:r>
            <a:endParaRPr lang="it-IT" sz="2000" b="1">
              <a:latin typeface="Calibri" pitchFamily="34" charset="0"/>
            </a:endParaRPr>
          </a:p>
        </p:txBody>
      </p:sp>
      <p:sp>
        <p:nvSpPr>
          <p:cNvPr id="10" name="Rettangolo 9"/>
          <p:cNvSpPr/>
          <p:nvPr/>
        </p:nvSpPr>
        <p:spPr>
          <a:xfrm>
            <a:off x="2555776" y="1268760"/>
            <a:ext cx="6192688" cy="646331"/>
          </a:xfrm>
          <a:prstGeom prst="rect">
            <a:avLst/>
          </a:prstGeom>
          <a:ln>
            <a:gradFill>
              <a:gsLst>
                <a:gs pos="0">
                  <a:srgbClr val="C00000"/>
                </a:gs>
                <a:gs pos="30000">
                  <a:srgbClr val="66008F"/>
                </a:gs>
                <a:gs pos="64999">
                  <a:srgbClr val="BA0066"/>
                </a:gs>
                <a:gs pos="89999">
                  <a:srgbClr val="FF0000"/>
                </a:gs>
                <a:gs pos="100000">
                  <a:srgbClr val="FF8200"/>
                </a:gs>
              </a:gsLst>
              <a:lin ang="5400000" scaled="0"/>
            </a:gradFill>
          </a:ln>
        </p:spPr>
        <p:txBody>
          <a:bodyPr>
            <a:spAutoFit/>
          </a:bodyPr>
          <a:lstStyle/>
          <a:p>
            <a:pPr algn="just" fontAlgn="auto">
              <a:spcBef>
                <a:spcPts val="0"/>
              </a:spcBef>
              <a:spcAft>
                <a:spcPts val="0"/>
              </a:spcAft>
              <a:defRPr/>
            </a:pPr>
            <a:r>
              <a:rPr lang="it-IT" sz="1200" dirty="0">
                <a:latin typeface="+mn-lt"/>
              </a:rPr>
              <a:t>riservata a giovani ricercatori che abbiano conseguito il dottorato o la specializzazione presso una Scuola di Specializzazione Universitaria (se antecedente al dottorato), da più di due anni ma da non più di sette anni rispetto alla data del presente bando;</a:t>
            </a:r>
          </a:p>
        </p:txBody>
      </p:sp>
      <p:sp>
        <p:nvSpPr>
          <p:cNvPr id="17414" name="Rettangolo 10"/>
          <p:cNvSpPr>
            <a:spLocks noChangeArrowheads="1"/>
          </p:cNvSpPr>
          <p:nvPr/>
        </p:nvSpPr>
        <p:spPr bwMode="auto">
          <a:xfrm>
            <a:off x="323850" y="2420938"/>
            <a:ext cx="2376488" cy="708025"/>
          </a:xfrm>
          <a:prstGeom prst="rect">
            <a:avLst/>
          </a:prstGeom>
          <a:noFill/>
          <a:ln w="9525">
            <a:noFill/>
            <a:miter lim="800000"/>
            <a:headEnd/>
            <a:tailEnd/>
          </a:ln>
        </p:spPr>
        <p:txBody>
          <a:bodyPr>
            <a:spAutoFit/>
          </a:bodyPr>
          <a:lstStyle/>
          <a:p>
            <a:r>
              <a:rPr lang="it-IT" sz="2000" b="1">
                <a:solidFill>
                  <a:srgbClr val="000000"/>
                </a:solidFill>
                <a:latin typeface="Calibri" pitchFamily="34" charset="0"/>
              </a:rPr>
              <a:t>Linea d'intervento 2</a:t>
            </a:r>
          </a:p>
          <a:p>
            <a:pPr algn="ctr"/>
            <a:r>
              <a:rPr lang="it-IT" sz="2000" b="1">
                <a:solidFill>
                  <a:srgbClr val="000000"/>
                </a:solidFill>
                <a:latin typeface="Calibri" pitchFamily="34" charset="0"/>
              </a:rPr>
              <a:t>consolidator</a:t>
            </a:r>
            <a:endParaRPr lang="it-IT" sz="2000" b="1">
              <a:latin typeface="Calibri" pitchFamily="34" charset="0"/>
            </a:endParaRPr>
          </a:p>
        </p:txBody>
      </p:sp>
      <p:sp>
        <p:nvSpPr>
          <p:cNvPr id="12" name="Rettangolo 11"/>
          <p:cNvSpPr/>
          <p:nvPr/>
        </p:nvSpPr>
        <p:spPr>
          <a:xfrm>
            <a:off x="2555776" y="2132856"/>
            <a:ext cx="6192688" cy="830997"/>
          </a:xfrm>
          <a:prstGeom prst="rect">
            <a:avLst/>
          </a:prstGeom>
          <a:ln>
            <a:gradFill>
              <a:gsLst>
                <a:gs pos="0">
                  <a:srgbClr val="C00000"/>
                </a:gs>
                <a:gs pos="30000">
                  <a:srgbClr val="66008F"/>
                </a:gs>
                <a:gs pos="64999">
                  <a:srgbClr val="BA0066"/>
                </a:gs>
                <a:gs pos="89999">
                  <a:srgbClr val="FF0000"/>
                </a:gs>
                <a:gs pos="100000">
                  <a:srgbClr val="FF8200"/>
                </a:gs>
              </a:gsLst>
              <a:lin ang="5400000" scaled="0"/>
            </a:gradFill>
          </a:ln>
        </p:spPr>
        <p:txBody>
          <a:bodyPr>
            <a:spAutoFit/>
          </a:bodyPr>
          <a:lstStyle/>
          <a:p>
            <a:pPr algn="just" fontAlgn="auto">
              <a:spcBef>
                <a:spcPts val="0"/>
              </a:spcBef>
              <a:spcAft>
                <a:spcPts val="0"/>
              </a:spcAft>
              <a:defRPr/>
            </a:pPr>
            <a:r>
              <a:rPr lang="it-IT" sz="1200" dirty="0">
                <a:latin typeface="+mn-lt"/>
              </a:rPr>
              <a:t>riservata a giovani ricercatori che abbiano conseguito il dottorato o la specializzazione presso una Scuola di Specializzazione Universitaria (se antecedente al dottorato), da più di cinque anni ma da non più di dieci anni rispetto alla data del presente bando, e che, alla stessa data, abbiano già maturato un'esperienza almeno triennale di post-doc. </a:t>
            </a:r>
          </a:p>
        </p:txBody>
      </p:sp>
      <p:sp>
        <p:nvSpPr>
          <p:cNvPr id="17418" name="Rettangolo 14"/>
          <p:cNvSpPr>
            <a:spLocks noChangeArrowheads="1"/>
          </p:cNvSpPr>
          <p:nvPr/>
        </p:nvSpPr>
        <p:spPr bwMode="auto">
          <a:xfrm>
            <a:off x="395288" y="4437063"/>
            <a:ext cx="8280400" cy="1169987"/>
          </a:xfrm>
          <a:prstGeom prst="rect">
            <a:avLst/>
          </a:prstGeom>
          <a:noFill/>
          <a:ln w="9525">
            <a:noFill/>
            <a:miter lim="800000"/>
            <a:headEnd/>
            <a:tailEnd/>
          </a:ln>
        </p:spPr>
        <p:txBody>
          <a:bodyPr>
            <a:spAutoFit/>
          </a:bodyPr>
          <a:lstStyle/>
          <a:p>
            <a:pPr algn="just"/>
            <a:r>
              <a:rPr lang="it-IT" sz="1400" b="1">
                <a:latin typeface="Calibri" pitchFamily="34" charset="0"/>
              </a:rPr>
              <a:t>I limiti temporali di sette anni per la linea d'intervento 1 e di dieci anni per la linea d'intervento 2 possono essere aumentati di un anno per ogni figlio ovvero di un anno nel caso di effettivo svolgimento di leva obbligatoria o di servizio civile sostitutivo, fermo restando il limite dell'età anagrafica di 40 anni non ancora compiuti alla data del presente bando. Nel caso in cui i requisiti soggettivi consentano la partecipazione a più linee d'intervento spetta al docente o ricercatore scegliere la linea d'intervento cui partecipare</a:t>
            </a:r>
          </a:p>
        </p:txBody>
      </p:sp>
      <p:pic>
        <p:nvPicPr>
          <p:cNvPr id="17419" name="Picture 2" descr="http://www.newsabruzzo.it/wp-content/uploads/2012/02/segnale_attenzione.gif"/>
          <p:cNvPicPr>
            <a:picLocks noChangeAspect="1" noChangeArrowheads="1"/>
          </p:cNvPicPr>
          <p:nvPr/>
        </p:nvPicPr>
        <p:blipFill>
          <a:blip r:embed="rId2"/>
          <a:srcRect/>
          <a:stretch>
            <a:fillRect/>
          </a:stretch>
        </p:blipFill>
        <p:spPr bwMode="auto">
          <a:xfrm>
            <a:off x="684213" y="3429000"/>
            <a:ext cx="1150937" cy="925513"/>
          </a:xfrm>
          <a:prstGeom prst="rect">
            <a:avLst/>
          </a:prstGeom>
          <a:noFill/>
          <a:ln w="9525">
            <a:noFill/>
            <a:miter lim="800000"/>
            <a:headEnd/>
            <a:tailEnd/>
          </a:ln>
        </p:spPr>
      </p:pic>
      <p:sp>
        <p:nvSpPr>
          <p:cNvPr id="3" name="Rettangolo 2"/>
          <p:cNvSpPr/>
          <p:nvPr/>
        </p:nvSpPr>
        <p:spPr>
          <a:xfrm>
            <a:off x="2555875" y="3284538"/>
            <a:ext cx="6192838" cy="792162"/>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it-IT" sz="1200" dirty="0">
                <a:solidFill>
                  <a:schemeClr val="tx1"/>
                </a:solidFill>
              </a:rPr>
              <a:t>Sono ammissibili proposte di tipo misto (cioè con coordinatori di linea 1 e responsabili di linea 2 e viceversa), fermo restando che la riserva delle risorse, si intende riferita alla linea d'intervento del coordinatore di progetto.</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260350"/>
            <a:ext cx="8218487" cy="647700"/>
          </a:xfrm>
        </p:spPr>
        <p:style>
          <a:lnRef idx="1">
            <a:schemeClr val="accent6"/>
          </a:lnRef>
          <a:fillRef idx="2">
            <a:schemeClr val="accent6"/>
          </a:fillRef>
          <a:effectRef idx="1">
            <a:schemeClr val="accent6"/>
          </a:effectRef>
          <a:fontRef idx="minor">
            <a:schemeClr val="dk1"/>
          </a:fontRef>
        </p:style>
        <p:txBody>
          <a:bodyPr rtlCol="0">
            <a:noAutofit/>
          </a:bodyPr>
          <a:lstStyle/>
          <a:p>
            <a:pPr fontAlgn="auto">
              <a:spcAft>
                <a:spcPts val="0"/>
              </a:spcAft>
              <a:defRPr/>
            </a:pPr>
            <a:r>
              <a:rPr lang="it-IT" sz="1800" b="1" dirty="0" smtClean="0">
                <a:solidFill>
                  <a:schemeClr val="tx1"/>
                </a:solidFill>
              </a:rPr>
              <a:t>LINEE </a:t>
            </a:r>
            <a:r>
              <a:rPr lang="it-IT" sz="1800" b="1" dirty="0" err="1" smtClean="0">
                <a:solidFill>
                  <a:schemeClr val="tx1"/>
                </a:solidFill>
              </a:rPr>
              <a:t>D’INTERVENTO</a:t>
            </a:r>
            <a:r>
              <a:rPr lang="it-IT" sz="1800" b="1" dirty="0" smtClean="0">
                <a:solidFill>
                  <a:schemeClr val="tx1"/>
                </a:solidFill>
              </a:rPr>
              <a:t> </a:t>
            </a:r>
            <a:br>
              <a:rPr lang="it-IT" sz="1800" b="1" dirty="0" smtClean="0">
                <a:solidFill>
                  <a:schemeClr val="tx1"/>
                </a:solidFill>
              </a:rPr>
            </a:br>
            <a:r>
              <a:rPr lang="it-IT" sz="1800" b="1" dirty="0" smtClean="0">
                <a:solidFill>
                  <a:schemeClr val="tx1"/>
                </a:solidFill>
              </a:rPr>
              <a:t>PRIN</a:t>
            </a:r>
            <a:endParaRPr lang="it-IT" sz="2000" b="1" dirty="0">
              <a:solidFill>
                <a:schemeClr val="tx1"/>
              </a:solidFill>
            </a:endParaRPr>
          </a:p>
        </p:txBody>
      </p:sp>
      <p:sp>
        <p:nvSpPr>
          <p:cNvPr id="18434" name="Rettangolo 8"/>
          <p:cNvSpPr>
            <a:spLocks noChangeArrowheads="1"/>
          </p:cNvSpPr>
          <p:nvPr/>
        </p:nvSpPr>
        <p:spPr bwMode="auto">
          <a:xfrm>
            <a:off x="107950" y="1268413"/>
            <a:ext cx="2349500" cy="646112"/>
          </a:xfrm>
          <a:prstGeom prst="rect">
            <a:avLst/>
          </a:prstGeom>
          <a:noFill/>
          <a:ln w="9525">
            <a:noFill/>
            <a:miter lim="800000"/>
            <a:headEnd/>
            <a:tailEnd/>
          </a:ln>
        </p:spPr>
        <p:txBody>
          <a:bodyPr>
            <a:spAutoFit/>
          </a:bodyPr>
          <a:lstStyle/>
          <a:p>
            <a:r>
              <a:rPr lang="it-IT" b="1">
                <a:solidFill>
                  <a:srgbClr val="000000"/>
                </a:solidFill>
                <a:latin typeface="Calibri" pitchFamily="34" charset="0"/>
              </a:rPr>
              <a:t>Linea d'intervento A</a:t>
            </a:r>
          </a:p>
          <a:p>
            <a:pPr algn="ctr"/>
            <a:r>
              <a:rPr lang="it-IT" b="1">
                <a:solidFill>
                  <a:srgbClr val="000000"/>
                </a:solidFill>
                <a:latin typeface="Calibri" pitchFamily="34" charset="0"/>
              </a:rPr>
              <a:t>PRIN starting</a:t>
            </a:r>
            <a:endParaRPr lang="it-IT" b="1">
              <a:latin typeface="Calibri" pitchFamily="34" charset="0"/>
            </a:endParaRPr>
          </a:p>
        </p:txBody>
      </p:sp>
      <p:sp>
        <p:nvSpPr>
          <p:cNvPr id="10" name="Rettangolo 9"/>
          <p:cNvSpPr/>
          <p:nvPr/>
        </p:nvSpPr>
        <p:spPr>
          <a:xfrm>
            <a:off x="2195736" y="1124744"/>
            <a:ext cx="6552728" cy="1015663"/>
          </a:xfrm>
          <a:prstGeom prst="rect">
            <a:avLst/>
          </a:prstGeom>
          <a:ln>
            <a:gradFill>
              <a:gsLst>
                <a:gs pos="0">
                  <a:srgbClr val="C00000"/>
                </a:gs>
                <a:gs pos="30000">
                  <a:srgbClr val="66008F"/>
                </a:gs>
                <a:gs pos="64999">
                  <a:srgbClr val="BA0066"/>
                </a:gs>
                <a:gs pos="89999">
                  <a:srgbClr val="FF0000"/>
                </a:gs>
                <a:gs pos="100000">
                  <a:srgbClr val="FF8200"/>
                </a:gs>
              </a:gsLst>
              <a:lin ang="5400000" scaled="0"/>
            </a:gradFill>
          </a:ln>
        </p:spPr>
        <p:txBody>
          <a:bodyPr>
            <a:spAutoFit/>
          </a:bodyPr>
          <a:lstStyle/>
          <a:p>
            <a:pPr algn="just" fontAlgn="auto">
              <a:spcBef>
                <a:spcPts val="0"/>
              </a:spcBef>
              <a:spcAft>
                <a:spcPts val="0"/>
              </a:spcAft>
              <a:defRPr/>
            </a:pPr>
            <a:r>
              <a:rPr lang="it-IT" sz="1200" dirty="0">
                <a:latin typeface="+mn-lt"/>
              </a:rPr>
              <a:t>riservata a PI che abbiano conseguito il primo dottorato o la prima specializzazione presso una Scuola di Specializzazione Universitaria (se meno recente rispetto alla data del primo dottorato), da non più di sette anni rispetto alla data del presente bando, ovvero, in assenza di entrambi,</a:t>
            </a:r>
          </a:p>
          <a:p>
            <a:pPr algn="just" fontAlgn="auto">
              <a:spcBef>
                <a:spcPts val="0"/>
              </a:spcBef>
              <a:spcAft>
                <a:spcPts val="0"/>
              </a:spcAft>
              <a:defRPr/>
            </a:pPr>
            <a:r>
              <a:rPr lang="it-IT" sz="1200" dirty="0">
                <a:latin typeface="+mn-lt"/>
              </a:rPr>
              <a:t>che abbiano conseguito la prima laurea magistrale o equivalente da non più di dieci anni</a:t>
            </a:r>
          </a:p>
          <a:p>
            <a:pPr algn="just" fontAlgn="auto">
              <a:spcBef>
                <a:spcPts val="0"/>
              </a:spcBef>
              <a:spcAft>
                <a:spcPts val="0"/>
              </a:spcAft>
              <a:defRPr/>
            </a:pPr>
            <a:r>
              <a:rPr lang="it-IT" sz="1200" dirty="0">
                <a:latin typeface="+mn-lt"/>
              </a:rPr>
              <a:t>dalla data del presente bando;</a:t>
            </a:r>
          </a:p>
        </p:txBody>
      </p:sp>
      <p:sp>
        <p:nvSpPr>
          <p:cNvPr id="18438" name="Rettangolo 10"/>
          <p:cNvSpPr>
            <a:spLocks noChangeArrowheads="1"/>
          </p:cNvSpPr>
          <p:nvPr/>
        </p:nvSpPr>
        <p:spPr bwMode="auto">
          <a:xfrm>
            <a:off x="123825" y="2435225"/>
            <a:ext cx="2376488" cy="646113"/>
          </a:xfrm>
          <a:prstGeom prst="rect">
            <a:avLst/>
          </a:prstGeom>
          <a:noFill/>
          <a:ln w="9525">
            <a:noFill/>
            <a:miter lim="800000"/>
            <a:headEnd/>
            <a:tailEnd/>
          </a:ln>
        </p:spPr>
        <p:txBody>
          <a:bodyPr>
            <a:spAutoFit/>
          </a:bodyPr>
          <a:lstStyle/>
          <a:p>
            <a:r>
              <a:rPr lang="it-IT" b="1">
                <a:solidFill>
                  <a:srgbClr val="000000"/>
                </a:solidFill>
                <a:latin typeface="Calibri" pitchFamily="34" charset="0"/>
              </a:rPr>
              <a:t>Linea d'intervento B</a:t>
            </a:r>
          </a:p>
          <a:p>
            <a:pPr algn="ctr"/>
            <a:r>
              <a:rPr lang="it-IT" b="1">
                <a:solidFill>
                  <a:srgbClr val="000000"/>
                </a:solidFill>
                <a:latin typeface="Calibri" pitchFamily="34" charset="0"/>
              </a:rPr>
              <a:t>PRIN consolidator</a:t>
            </a:r>
            <a:endParaRPr lang="it-IT" b="1">
              <a:latin typeface="Calibri" pitchFamily="34" charset="0"/>
            </a:endParaRPr>
          </a:p>
        </p:txBody>
      </p:sp>
      <p:sp>
        <p:nvSpPr>
          <p:cNvPr id="18439" name="Rettangolo 14"/>
          <p:cNvSpPr>
            <a:spLocks noChangeArrowheads="1"/>
          </p:cNvSpPr>
          <p:nvPr/>
        </p:nvSpPr>
        <p:spPr bwMode="auto">
          <a:xfrm>
            <a:off x="107950" y="5622925"/>
            <a:ext cx="8567738" cy="830263"/>
          </a:xfrm>
          <a:prstGeom prst="rect">
            <a:avLst/>
          </a:prstGeom>
          <a:noFill/>
          <a:ln w="9525">
            <a:noFill/>
            <a:miter lim="800000"/>
            <a:headEnd/>
            <a:tailEnd/>
          </a:ln>
        </p:spPr>
        <p:txBody>
          <a:bodyPr>
            <a:spAutoFit/>
          </a:bodyPr>
          <a:lstStyle/>
          <a:p>
            <a:pPr algn="just"/>
            <a:r>
              <a:rPr lang="it-IT" sz="1200" b="1">
                <a:latin typeface="Calibri" pitchFamily="34" charset="0"/>
              </a:rPr>
              <a:t>I  limiti temporali di sette e dieci anni per la linea d’intervento A, di dodici e quindici anni per la linea d’intervento B e di dodici e quindici anni per la linea d’intervento C possono essere aumentati di un anno per ogni figlio ovvero di un anno nel caso di effettivo svolgimento di leva obbligatoria o di servizio civile sostitutivo. Nel caso in cui i requisiti soggettivi consentano la partecipazione a più linee d’intervento spetta al docente o ricercatore scegliere la linea d’intervento cui partecipare.</a:t>
            </a:r>
          </a:p>
        </p:txBody>
      </p:sp>
      <p:pic>
        <p:nvPicPr>
          <p:cNvPr id="18440" name="Picture 2" descr="http://www.newsabruzzo.it/wp-content/uploads/2012/02/segnale_attenzione.gif"/>
          <p:cNvPicPr>
            <a:picLocks noChangeAspect="1" noChangeArrowheads="1"/>
          </p:cNvPicPr>
          <p:nvPr/>
        </p:nvPicPr>
        <p:blipFill>
          <a:blip r:embed="rId2"/>
          <a:srcRect/>
          <a:stretch>
            <a:fillRect/>
          </a:stretch>
        </p:blipFill>
        <p:spPr bwMode="auto">
          <a:xfrm>
            <a:off x="107950" y="4581525"/>
            <a:ext cx="1295400" cy="1039813"/>
          </a:xfrm>
          <a:prstGeom prst="rect">
            <a:avLst/>
          </a:prstGeom>
          <a:noFill/>
          <a:ln w="9525">
            <a:noFill/>
            <a:miter lim="800000"/>
            <a:headEnd/>
            <a:tailEnd/>
          </a:ln>
        </p:spPr>
      </p:pic>
      <p:sp>
        <p:nvSpPr>
          <p:cNvPr id="13" name="Rettangolo 12"/>
          <p:cNvSpPr/>
          <p:nvPr/>
        </p:nvSpPr>
        <p:spPr>
          <a:xfrm>
            <a:off x="2213991" y="2276872"/>
            <a:ext cx="6533411" cy="1015663"/>
          </a:xfrm>
          <a:prstGeom prst="rect">
            <a:avLst/>
          </a:prstGeom>
          <a:ln>
            <a:gradFill>
              <a:gsLst>
                <a:gs pos="0">
                  <a:srgbClr val="C00000"/>
                </a:gs>
                <a:gs pos="30000">
                  <a:srgbClr val="66008F"/>
                </a:gs>
                <a:gs pos="64999">
                  <a:srgbClr val="BA0066"/>
                </a:gs>
                <a:gs pos="89999">
                  <a:srgbClr val="FF0000"/>
                </a:gs>
                <a:gs pos="100000">
                  <a:srgbClr val="FF8200"/>
                </a:gs>
              </a:gsLst>
              <a:lin ang="5400000" scaled="0"/>
            </a:gradFill>
          </a:ln>
        </p:spPr>
        <p:txBody>
          <a:bodyPr>
            <a:spAutoFit/>
          </a:bodyPr>
          <a:lstStyle/>
          <a:p>
            <a:pPr algn="just" fontAlgn="auto">
              <a:spcBef>
                <a:spcPts val="0"/>
              </a:spcBef>
              <a:spcAft>
                <a:spcPts val="0"/>
              </a:spcAft>
              <a:defRPr/>
            </a:pPr>
            <a:r>
              <a:rPr lang="it-IT" sz="1200" dirty="0">
                <a:latin typeface="+mn-lt"/>
              </a:rPr>
              <a:t>riservata a PI che abbiano conseguito il primo dottorato o la prima specializzazione presso una Scuola di Specializzazione Universitaria (se meno recente rispetto alla data del primo dottorato), da più di sette anni ma da non più di dodici anni rispetto alla data del presente bando, ovvero, in assenza di entrambi, che abbiano conseguito la prima laurea magistrale o equivalente da più di dieci anni ma da non più di quindici anni rispetto alla data del presente bando;</a:t>
            </a:r>
          </a:p>
        </p:txBody>
      </p:sp>
      <p:sp>
        <p:nvSpPr>
          <p:cNvPr id="18444" name="Rettangolo 13"/>
          <p:cNvSpPr>
            <a:spLocks noChangeArrowheads="1"/>
          </p:cNvSpPr>
          <p:nvPr/>
        </p:nvSpPr>
        <p:spPr bwMode="auto">
          <a:xfrm>
            <a:off x="123825" y="3579813"/>
            <a:ext cx="2376488" cy="646112"/>
          </a:xfrm>
          <a:prstGeom prst="rect">
            <a:avLst/>
          </a:prstGeom>
          <a:noFill/>
          <a:ln w="9525">
            <a:noFill/>
            <a:miter lim="800000"/>
            <a:headEnd/>
            <a:tailEnd/>
          </a:ln>
        </p:spPr>
        <p:txBody>
          <a:bodyPr>
            <a:spAutoFit/>
          </a:bodyPr>
          <a:lstStyle/>
          <a:p>
            <a:r>
              <a:rPr lang="it-IT" b="1">
                <a:solidFill>
                  <a:srgbClr val="000000"/>
                </a:solidFill>
                <a:latin typeface="Calibri" pitchFamily="34" charset="0"/>
              </a:rPr>
              <a:t>Linea d'intervento C</a:t>
            </a:r>
          </a:p>
          <a:p>
            <a:pPr algn="ctr"/>
            <a:r>
              <a:rPr lang="it-IT" b="1">
                <a:solidFill>
                  <a:srgbClr val="000000"/>
                </a:solidFill>
                <a:latin typeface="Calibri" pitchFamily="34" charset="0"/>
              </a:rPr>
              <a:t>PRIN advanced </a:t>
            </a:r>
            <a:endParaRPr lang="it-IT" b="1">
              <a:latin typeface="Calibri" pitchFamily="34" charset="0"/>
            </a:endParaRPr>
          </a:p>
        </p:txBody>
      </p:sp>
      <p:sp>
        <p:nvSpPr>
          <p:cNvPr id="16" name="Rettangolo 15"/>
          <p:cNvSpPr/>
          <p:nvPr/>
        </p:nvSpPr>
        <p:spPr>
          <a:xfrm>
            <a:off x="2195736" y="3421449"/>
            <a:ext cx="6552728" cy="1015663"/>
          </a:xfrm>
          <a:prstGeom prst="rect">
            <a:avLst/>
          </a:prstGeom>
          <a:ln>
            <a:gradFill>
              <a:gsLst>
                <a:gs pos="0">
                  <a:srgbClr val="C00000"/>
                </a:gs>
                <a:gs pos="30000">
                  <a:srgbClr val="66008F"/>
                </a:gs>
                <a:gs pos="64999">
                  <a:srgbClr val="BA0066"/>
                </a:gs>
                <a:gs pos="89999">
                  <a:srgbClr val="FF0000"/>
                </a:gs>
                <a:gs pos="100000">
                  <a:srgbClr val="FF8200"/>
                </a:gs>
              </a:gsLst>
              <a:lin ang="5400000" scaled="0"/>
            </a:gradFill>
          </a:ln>
        </p:spPr>
        <p:txBody>
          <a:bodyPr>
            <a:spAutoFit/>
          </a:bodyPr>
          <a:lstStyle/>
          <a:p>
            <a:pPr algn="just" fontAlgn="auto">
              <a:spcBef>
                <a:spcPts val="0"/>
              </a:spcBef>
              <a:spcAft>
                <a:spcPts val="0"/>
              </a:spcAft>
              <a:defRPr/>
            </a:pPr>
            <a:r>
              <a:rPr lang="it-IT" sz="1200" dirty="0">
                <a:latin typeface="+mn-lt"/>
              </a:rPr>
              <a:t>riservata a PI che abbiano conseguito il primo dottorato o la prima specializzazione presso una Scuola di Specializzazione Universitaria (se meno recente rispetto alla data del primo dottorato), da più di dodici anni rispetto alla data del presente bando, ovvero, in assenza di entrambi, che abbiano conseguito la prima laurea magistrale o equivalente da più di quindici anni rispetto alla data del presente bando. </a:t>
            </a:r>
          </a:p>
        </p:txBody>
      </p:sp>
      <p:sp>
        <p:nvSpPr>
          <p:cNvPr id="3" name="Rettangolo 2"/>
          <p:cNvSpPr/>
          <p:nvPr/>
        </p:nvSpPr>
        <p:spPr>
          <a:xfrm>
            <a:off x="2195513" y="4581525"/>
            <a:ext cx="6553200" cy="1008063"/>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it-IT" sz="1200" dirty="0">
                <a:solidFill>
                  <a:schemeClr val="tx1"/>
                </a:solidFill>
              </a:rPr>
              <a:t>Per le linee di intervento A e B, tutti i responsabili di unità operative e i relativi partecipanti debbono essere in possesso dei requisiti richiesti per i PI della linea A o della linea B, indifferentemente, ma non quelli richiesti per la linea C; non sono invece previsti vincoli peri responsabili di unità operative e per i partecipanti alla linea di intervento C</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e 18"/>
          <p:cNvSpPr/>
          <p:nvPr/>
        </p:nvSpPr>
        <p:spPr>
          <a:xfrm>
            <a:off x="763588" y="4875213"/>
            <a:ext cx="1728787" cy="576262"/>
          </a:xfrm>
          <a:prstGeom prst="ellipse">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 name="Titolo 1"/>
          <p:cNvSpPr>
            <a:spLocks noGrp="1"/>
          </p:cNvSpPr>
          <p:nvPr>
            <p:ph type="title"/>
          </p:nvPr>
        </p:nvSpPr>
        <p:spPr>
          <a:xfrm>
            <a:off x="457200" y="333375"/>
            <a:ext cx="8229600" cy="574675"/>
          </a:xfr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rtlCol="0">
            <a:normAutofit fontScale="92500"/>
          </a:bodyPr>
          <a:lstStyle/>
          <a:p>
            <a:pPr fontAlgn="auto">
              <a:lnSpc>
                <a:spcPct val="90000"/>
              </a:lnSpc>
              <a:spcAft>
                <a:spcPts val="0"/>
              </a:spcAft>
              <a:defRPr/>
            </a:pPr>
            <a:r>
              <a:rPr lang="it-IT" sz="3200" b="1" dirty="0" smtClean="0"/>
              <a:t>DISPONIBILITA’ RISORSE FUTURO IN RICERCA</a:t>
            </a:r>
          </a:p>
        </p:txBody>
      </p:sp>
      <p:pic>
        <p:nvPicPr>
          <p:cNvPr id="19459" name="Picture 2" descr="http://finanziamentionline-info.com/wp-content/uploads/finanziamento2(1).jpg"/>
          <p:cNvPicPr>
            <a:picLocks noChangeAspect="1" noChangeArrowheads="1"/>
          </p:cNvPicPr>
          <p:nvPr/>
        </p:nvPicPr>
        <p:blipFill>
          <a:blip r:embed="rId2"/>
          <a:srcRect/>
          <a:stretch>
            <a:fillRect/>
          </a:stretch>
        </p:blipFill>
        <p:spPr bwMode="auto">
          <a:xfrm>
            <a:off x="539750" y="1052513"/>
            <a:ext cx="2349500" cy="936625"/>
          </a:xfrm>
          <a:prstGeom prst="rect">
            <a:avLst/>
          </a:prstGeom>
          <a:noFill/>
          <a:ln w="9525">
            <a:noFill/>
            <a:miter lim="800000"/>
            <a:headEnd/>
            <a:tailEnd/>
          </a:ln>
        </p:spPr>
      </p:pic>
      <p:sp>
        <p:nvSpPr>
          <p:cNvPr id="19460" name="CasellaDiTesto 5"/>
          <p:cNvSpPr txBox="1">
            <a:spLocks noChangeArrowheads="1"/>
          </p:cNvSpPr>
          <p:nvPr/>
        </p:nvSpPr>
        <p:spPr bwMode="auto">
          <a:xfrm>
            <a:off x="971550" y="1989138"/>
            <a:ext cx="1368425" cy="400050"/>
          </a:xfrm>
          <a:prstGeom prst="rect">
            <a:avLst/>
          </a:prstGeom>
          <a:noFill/>
          <a:ln w="9525">
            <a:noFill/>
            <a:miter lim="800000"/>
            <a:headEnd/>
            <a:tailEnd/>
          </a:ln>
        </p:spPr>
        <p:txBody>
          <a:bodyPr>
            <a:spAutoFit/>
          </a:bodyPr>
          <a:lstStyle/>
          <a:p>
            <a:r>
              <a:rPr lang="it-IT" sz="2000" b="1">
                <a:latin typeface="Calibri" pitchFamily="34" charset="0"/>
              </a:rPr>
              <a:t>29.526.800</a:t>
            </a:r>
          </a:p>
        </p:txBody>
      </p:sp>
      <p:sp>
        <p:nvSpPr>
          <p:cNvPr id="19461" name="Rectangle 3"/>
          <p:cNvSpPr>
            <a:spLocks noChangeArrowheads="1"/>
          </p:cNvSpPr>
          <p:nvPr/>
        </p:nvSpPr>
        <p:spPr bwMode="auto">
          <a:xfrm>
            <a:off x="0" y="0"/>
            <a:ext cx="9144000" cy="0"/>
          </a:xfrm>
          <a:prstGeom prst="rect">
            <a:avLst/>
          </a:prstGeom>
          <a:noFill/>
          <a:ln w="9525">
            <a:noFill/>
            <a:miter lim="800000"/>
            <a:headEnd/>
            <a:tailEnd/>
          </a:ln>
        </p:spPr>
        <p:txBody>
          <a:bodyPr wrap="none" lIns="0" tIns="0" rIns="0" bIns="0" anchor="ctr">
            <a:spAutoFit/>
          </a:bodyPr>
          <a:lstStyle/>
          <a:p>
            <a:endParaRPr lang="it-IT"/>
          </a:p>
        </p:txBody>
      </p:sp>
      <p:sp>
        <p:nvSpPr>
          <p:cNvPr id="19462" name="Rettangolo 8"/>
          <p:cNvSpPr>
            <a:spLocks noChangeArrowheads="1"/>
          </p:cNvSpPr>
          <p:nvPr/>
        </p:nvSpPr>
        <p:spPr bwMode="auto">
          <a:xfrm>
            <a:off x="539750" y="2420938"/>
            <a:ext cx="3024188" cy="1754187"/>
          </a:xfrm>
          <a:prstGeom prst="rect">
            <a:avLst/>
          </a:prstGeom>
          <a:noFill/>
          <a:ln w="9525">
            <a:solidFill>
              <a:srgbClr val="C00000"/>
            </a:solidFill>
            <a:miter lim="800000"/>
            <a:headEnd/>
            <a:tailEnd/>
          </a:ln>
        </p:spPr>
        <p:txBody>
          <a:bodyPr>
            <a:spAutoFit/>
          </a:bodyPr>
          <a:lstStyle/>
          <a:p>
            <a:pPr algn="just"/>
            <a:r>
              <a:rPr lang="it-IT" sz="1200">
                <a:latin typeface="Calibri" pitchFamily="34" charset="0"/>
              </a:rPr>
              <a:t>Per ogni progetto ammesso a finanziamento, e per ogni unità operativa ad esso partecipante, il MIUR garantisce un finanziamento pari al 70% dei costi riconosciuti congrui, ad eccezione dei costi relativi ai contratti dei responsabili di unità, finanziati al 100%. Il finanziamento è assegnato ai progetti garantendo, per ogni settore, una quota di risorse pari a:</a:t>
            </a:r>
            <a:endParaRPr lang="it-IT" sz="1200" b="1">
              <a:latin typeface="Calibri" pitchFamily="34" charset="0"/>
            </a:endParaRPr>
          </a:p>
        </p:txBody>
      </p:sp>
      <p:sp>
        <p:nvSpPr>
          <p:cNvPr id="19463" name="CasellaDiTesto 9"/>
          <p:cNvSpPr txBox="1">
            <a:spLocks noChangeArrowheads="1"/>
          </p:cNvSpPr>
          <p:nvPr/>
        </p:nvSpPr>
        <p:spPr bwMode="auto">
          <a:xfrm>
            <a:off x="107950" y="5732463"/>
            <a:ext cx="8640763" cy="647700"/>
          </a:xfrm>
          <a:prstGeom prst="rect">
            <a:avLst/>
          </a:prstGeom>
          <a:noFill/>
          <a:ln w="9525">
            <a:noFill/>
            <a:miter lim="800000"/>
            <a:headEnd/>
            <a:tailEnd/>
          </a:ln>
        </p:spPr>
        <p:txBody>
          <a:bodyPr>
            <a:spAutoFit/>
          </a:bodyPr>
          <a:lstStyle/>
          <a:p>
            <a:pPr algn="ctr"/>
            <a:r>
              <a:rPr lang="it-IT" b="1">
                <a:latin typeface="Calibri" pitchFamily="34" charset="0"/>
              </a:rPr>
              <a:t>IL MIUR FINANZIA IL 70% DEI COSTI CONGRUI </a:t>
            </a:r>
          </a:p>
          <a:p>
            <a:pPr algn="ctr"/>
            <a:r>
              <a:rPr lang="it-IT" b="1">
                <a:latin typeface="Calibri" pitchFamily="34" charset="0"/>
              </a:rPr>
              <a:t>CONTRATTI CON I GIOVANI RICERCATORI 100%</a:t>
            </a:r>
          </a:p>
        </p:txBody>
      </p:sp>
      <p:sp>
        <p:nvSpPr>
          <p:cNvPr id="19464" name="Rettangolo 10"/>
          <p:cNvSpPr>
            <a:spLocks noChangeArrowheads="1"/>
          </p:cNvSpPr>
          <p:nvPr/>
        </p:nvSpPr>
        <p:spPr bwMode="auto">
          <a:xfrm>
            <a:off x="4643438" y="2781300"/>
            <a:ext cx="3168650" cy="922338"/>
          </a:xfrm>
          <a:prstGeom prst="rect">
            <a:avLst/>
          </a:prstGeom>
          <a:solidFill>
            <a:srgbClr val="FFCB6D">
              <a:alpha val="67058"/>
            </a:srgbClr>
          </a:solidFill>
          <a:ln w="9525">
            <a:solidFill>
              <a:srgbClr val="C00000">
                <a:alpha val="61176"/>
              </a:srgbClr>
            </a:solidFill>
            <a:miter lim="800000"/>
            <a:headEnd/>
            <a:tailEnd/>
          </a:ln>
        </p:spPr>
        <p:txBody>
          <a:bodyPr>
            <a:spAutoFit/>
          </a:bodyPr>
          <a:lstStyle/>
          <a:p>
            <a:pPr algn="just"/>
            <a:r>
              <a:rPr lang="it-IT" b="1">
                <a:latin typeface="Calibri" pitchFamily="34" charset="0"/>
              </a:rPr>
              <a:t>SETTORE LS euro 11.810.720</a:t>
            </a:r>
          </a:p>
          <a:p>
            <a:pPr algn="just"/>
            <a:r>
              <a:rPr lang="it-IT" b="1">
                <a:latin typeface="Calibri" pitchFamily="34" charset="0"/>
              </a:rPr>
              <a:t>SETTORE PE euro 11.810.720</a:t>
            </a:r>
          </a:p>
          <a:p>
            <a:pPr algn="just"/>
            <a:r>
              <a:rPr lang="it-IT" b="1">
                <a:latin typeface="Calibri" pitchFamily="34" charset="0"/>
              </a:rPr>
              <a:t>SETTORE SH euro   5.905.360</a:t>
            </a:r>
          </a:p>
        </p:txBody>
      </p:sp>
      <p:sp>
        <p:nvSpPr>
          <p:cNvPr id="12" name="Freccia a destra 11"/>
          <p:cNvSpPr/>
          <p:nvPr/>
        </p:nvSpPr>
        <p:spPr>
          <a:xfrm>
            <a:off x="3576638" y="3055938"/>
            <a:ext cx="1042987" cy="311150"/>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9466" name="Rettangolo 13"/>
          <p:cNvSpPr>
            <a:spLocks noChangeArrowheads="1"/>
          </p:cNvSpPr>
          <p:nvPr/>
        </p:nvSpPr>
        <p:spPr bwMode="auto">
          <a:xfrm>
            <a:off x="179388" y="4452938"/>
            <a:ext cx="3973512" cy="307975"/>
          </a:xfrm>
          <a:prstGeom prst="rect">
            <a:avLst/>
          </a:prstGeom>
          <a:noFill/>
          <a:ln w="9525">
            <a:noFill/>
            <a:miter lim="800000"/>
            <a:headEnd/>
            <a:tailEnd/>
          </a:ln>
        </p:spPr>
        <p:txBody>
          <a:bodyPr>
            <a:spAutoFit/>
          </a:bodyPr>
          <a:lstStyle/>
          <a:p>
            <a:pPr algn="just"/>
            <a:r>
              <a:rPr lang="it-IT" sz="1400" b="1">
                <a:latin typeface="Calibri" pitchFamily="34" charset="0"/>
              </a:rPr>
              <a:t>Riserva per linea d’intervento 1  (starting)</a:t>
            </a:r>
          </a:p>
        </p:txBody>
      </p:sp>
      <p:sp>
        <p:nvSpPr>
          <p:cNvPr id="19467" name="Rettangolo 14"/>
          <p:cNvSpPr>
            <a:spLocks noChangeArrowheads="1"/>
          </p:cNvSpPr>
          <p:nvPr/>
        </p:nvSpPr>
        <p:spPr bwMode="auto">
          <a:xfrm>
            <a:off x="863600" y="4875213"/>
            <a:ext cx="1789113" cy="800100"/>
          </a:xfrm>
          <a:prstGeom prst="rect">
            <a:avLst/>
          </a:prstGeom>
          <a:noFill/>
          <a:ln w="9525">
            <a:noFill/>
            <a:miter lim="800000"/>
            <a:headEnd/>
            <a:tailEnd/>
          </a:ln>
        </p:spPr>
        <p:txBody>
          <a:bodyPr>
            <a:spAutoFit/>
          </a:bodyPr>
          <a:lstStyle/>
          <a:p>
            <a:r>
              <a:rPr lang="it-IT" sz="1400" b="1">
                <a:solidFill>
                  <a:srgbClr val="000000"/>
                </a:solidFill>
                <a:latin typeface="Calibri" pitchFamily="34" charset="0"/>
              </a:rPr>
              <a:t>LS-PE   2.500.000 </a:t>
            </a:r>
          </a:p>
          <a:p>
            <a:r>
              <a:rPr lang="it-IT" sz="1400" b="1">
                <a:solidFill>
                  <a:srgbClr val="000000"/>
                </a:solidFill>
                <a:latin typeface="Calibri" pitchFamily="34" charset="0"/>
              </a:rPr>
              <a:t>SH        1.250.000 </a:t>
            </a:r>
            <a:endParaRPr lang="it-IT" sz="1400">
              <a:latin typeface="Calibri" pitchFamily="34" charset="0"/>
            </a:endParaRPr>
          </a:p>
          <a:p>
            <a:endParaRPr lang="it-IT">
              <a:latin typeface="Calibri" pitchFamily="34" charset="0"/>
            </a:endParaRPr>
          </a:p>
        </p:txBody>
      </p:sp>
      <p:sp>
        <p:nvSpPr>
          <p:cNvPr id="19468" name="Rettangolo 19"/>
          <p:cNvSpPr>
            <a:spLocks noChangeArrowheads="1"/>
          </p:cNvSpPr>
          <p:nvPr/>
        </p:nvSpPr>
        <p:spPr bwMode="auto">
          <a:xfrm>
            <a:off x="4284663" y="4452938"/>
            <a:ext cx="3959225" cy="307975"/>
          </a:xfrm>
          <a:prstGeom prst="rect">
            <a:avLst/>
          </a:prstGeom>
          <a:noFill/>
          <a:ln w="9525">
            <a:noFill/>
            <a:miter lim="800000"/>
            <a:headEnd/>
            <a:tailEnd/>
          </a:ln>
        </p:spPr>
        <p:txBody>
          <a:bodyPr>
            <a:spAutoFit/>
          </a:bodyPr>
          <a:lstStyle/>
          <a:p>
            <a:pPr algn="just"/>
            <a:r>
              <a:rPr lang="it-IT" sz="1400" b="1">
                <a:latin typeface="Calibri" pitchFamily="34" charset="0"/>
              </a:rPr>
              <a:t>Riserva per linea d’intervento 2  (consolidator)</a:t>
            </a:r>
          </a:p>
        </p:txBody>
      </p:sp>
      <p:sp>
        <p:nvSpPr>
          <p:cNvPr id="21" name="Ovale 20"/>
          <p:cNvSpPr/>
          <p:nvPr/>
        </p:nvSpPr>
        <p:spPr>
          <a:xfrm>
            <a:off x="5260975" y="4875213"/>
            <a:ext cx="1727200" cy="576262"/>
          </a:xfrm>
          <a:prstGeom prst="ellipse">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19470" name="Rettangolo 22"/>
          <p:cNvSpPr>
            <a:spLocks noChangeArrowheads="1"/>
          </p:cNvSpPr>
          <p:nvPr/>
        </p:nvSpPr>
        <p:spPr bwMode="auto">
          <a:xfrm>
            <a:off x="5375275" y="4938713"/>
            <a:ext cx="1789113" cy="800100"/>
          </a:xfrm>
          <a:prstGeom prst="rect">
            <a:avLst/>
          </a:prstGeom>
          <a:noFill/>
          <a:ln w="9525">
            <a:noFill/>
            <a:miter lim="800000"/>
            <a:headEnd/>
            <a:tailEnd/>
          </a:ln>
        </p:spPr>
        <p:txBody>
          <a:bodyPr>
            <a:spAutoFit/>
          </a:bodyPr>
          <a:lstStyle/>
          <a:p>
            <a:r>
              <a:rPr lang="it-IT" sz="1400" b="1">
                <a:solidFill>
                  <a:srgbClr val="000000"/>
                </a:solidFill>
                <a:latin typeface="Calibri" pitchFamily="34" charset="0"/>
              </a:rPr>
              <a:t>LS-PE   5.000.000 </a:t>
            </a:r>
          </a:p>
          <a:p>
            <a:r>
              <a:rPr lang="it-IT" sz="1400" b="1">
                <a:solidFill>
                  <a:srgbClr val="000000"/>
                </a:solidFill>
                <a:latin typeface="Calibri" pitchFamily="34" charset="0"/>
              </a:rPr>
              <a:t>SH        2.500.000 </a:t>
            </a:r>
            <a:endParaRPr lang="it-IT" sz="1400">
              <a:latin typeface="Calibri" pitchFamily="34" charset="0"/>
            </a:endParaRPr>
          </a:p>
          <a:p>
            <a:endParaRPr lang="it-IT">
              <a:latin typeface="Calibri" pitchFamily="34"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 name="Ovale 18"/>
          <p:cNvSpPr/>
          <p:nvPr/>
        </p:nvSpPr>
        <p:spPr>
          <a:xfrm>
            <a:off x="755650" y="4581525"/>
            <a:ext cx="1728788" cy="576263"/>
          </a:xfrm>
          <a:prstGeom prst="ellipse">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 name="Titolo 1"/>
          <p:cNvSpPr>
            <a:spLocks noGrp="1"/>
          </p:cNvSpPr>
          <p:nvPr>
            <p:ph type="title"/>
          </p:nvPr>
        </p:nvSpPr>
        <p:spPr>
          <a:xfrm>
            <a:off x="457200" y="333375"/>
            <a:ext cx="8229600" cy="574675"/>
          </a:xfr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rtlCol="0">
            <a:normAutofit fontScale="92500"/>
          </a:bodyPr>
          <a:lstStyle/>
          <a:p>
            <a:pPr fontAlgn="auto">
              <a:lnSpc>
                <a:spcPct val="90000"/>
              </a:lnSpc>
              <a:spcAft>
                <a:spcPts val="0"/>
              </a:spcAft>
              <a:defRPr/>
            </a:pPr>
            <a:r>
              <a:rPr lang="it-IT" sz="3200" b="1" dirty="0" smtClean="0"/>
              <a:t>DISPONIBILITA’ RISORSE PRIN</a:t>
            </a:r>
          </a:p>
        </p:txBody>
      </p:sp>
      <p:pic>
        <p:nvPicPr>
          <p:cNvPr id="20483" name="Picture 2" descr="http://finanziamentionline-info.com/wp-content/uploads/finanziamento2(1).jpg"/>
          <p:cNvPicPr>
            <a:picLocks noChangeAspect="1" noChangeArrowheads="1"/>
          </p:cNvPicPr>
          <p:nvPr/>
        </p:nvPicPr>
        <p:blipFill>
          <a:blip r:embed="rId2"/>
          <a:srcRect/>
          <a:stretch>
            <a:fillRect/>
          </a:stretch>
        </p:blipFill>
        <p:spPr bwMode="auto">
          <a:xfrm>
            <a:off x="539750" y="1052513"/>
            <a:ext cx="2349500" cy="936625"/>
          </a:xfrm>
          <a:prstGeom prst="rect">
            <a:avLst/>
          </a:prstGeom>
          <a:noFill/>
          <a:ln w="9525">
            <a:noFill/>
            <a:miter lim="800000"/>
            <a:headEnd/>
            <a:tailEnd/>
          </a:ln>
        </p:spPr>
      </p:pic>
      <p:sp>
        <p:nvSpPr>
          <p:cNvPr id="20484" name="CasellaDiTesto 5"/>
          <p:cNvSpPr txBox="1">
            <a:spLocks noChangeArrowheads="1"/>
          </p:cNvSpPr>
          <p:nvPr/>
        </p:nvSpPr>
        <p:spPr bwMode="auto">
          <a:xfrm>
            <a:off x="971550" y="1989138"/>
            <a:ext cx="1368425" cy="400050"/>
          </a:xfrm>
          <a:prstGeom prst="rect">
            <a:avLst/>
          </a:prstGeom>
          <a:noFill/>
          <a:ln w="9525">
            <a:noFill/>
            <a:miter lim="800000"/>
            <a:headEnd/>
            <a:tailEnd/>
          </a:ln>
        </p:spPr>
        <p:txBody>
          <a:bodyPr>
            <a:spAutoFit/>
          </a:bodyPr>
          <a:lstStyle/>
          <a:p>
            <a:r>
              <a:rPr lang="it-IT" sz="2000" b="1">
                <a:latin typeface="Calibri" pitchFamily="34" charset="0"/>
              </a:rPr>
              <a:t>38.259.894</a:t>
            </a:r>
          </a:p>
        </p:txBody>
      </p:sp>
      <p:sp>
        <p:nvSpPr>
          <p:cNvPr id="20485" name="Rectangle 3"/>
          <p:cNvSpPr>
            <a:spLocks noChangeArrowheads="1"/>
          </p:cNvSpPr>
          <p:nvPr/>
        </p:nvSpPr>
        <p:spPr bwMode="auto">
          <a:xfrm>
            <a:off x="0" y="0"/>
            <a:ext cx="9144000" cy="0"/>
          </a:xfrm>
          <a:prstGeom prst="rect">
            <a:avLst/>
          </a:prstGeom>
          <a:noFill/>
          <a:ln w="9525">
            <a:noFill/>
            <a:miter lim="800000"/>
            <a:headEnd/>
            <a:tailEnd/>
          </a:ln>
        </p:spPr>
        <p:txBody>
          <a:bodyPr wrap="none" lIns="0" tIns="0" rIns="0" bIns="0" anchor="ctr">
            <a:spAutoFit/>
          </a:bodyPr>
          <a:lstStyle/>
          <a:p>
            <a:endParaRPr lang="it-IT"/>
          </a:p>
        </p:txBody>
      </p:sp>
      <p:sp>
        <p:nvSpPr>
          <p:cNvPr id="20486" name="Rettangolo 8"/>
          <p:cNvSpPr>
            <a:spLocks noChangeArrowheads="1"/>
          </p:cNvSpPr>
          <p:nvPr/>
        </p:nvSpPr>
        <p:spPr bwMode="auto">
          <a:xfrm>
            <a:off x="827088" y="2420938"/>
            <a:ext cx="2736850" cy="1570037"/>
          </a:xfrm>
          <a:prstGeom prst="rect">
            <a:avLst/>
          </a:prstGeom>
          <a:noFill/>
          <a:ln w="9525">
            <a:solidFill>
              <a:srgbClr val="C00000"/>
            </a:solidFill>
            <a:miter lim="800000"/>
            <a:headEnd/>
            <a:tailEnd/>
          </a:ln>
        </p:spPr>
        <p:txBody>
          <a:bodyPr>
            <a:spAutoFit/>
          </a:bodyPr>
          <a:lstStyle/>
          <a:p>
            <a:pPr algn="just"/>
            <a:r>
              <a:rPr lang="it-IT" sz="1200">
                <a:latin typeface="Calibri" pitchFamily="34" charset="0"/>
              </a:rPr>
              <a:t>Per ogni progetto ammesso a finanziamento, e per ogni unità operativa ad esso partecipante, il MIUR</a:t>
            </a:r>
          </a:p>
          <a:p>
            <a:pPr algn="just"/>
            <a:r>
              <a:rPr lang="it-IT" sz="1200">
                <a:latin typeface="Calibri" pitchFamily="34" charset="0"/>
              </a:rPr>
              <a:t>garantisce un finanziamento pari al 70% dei costi riconosciuti congrui. Il finanziamento è assegnato ai progetti</a:t>
            </a:r>
          </a:p>
          <a:p>
            <a:pPr algn="just"/>
            <a:r>
              <a:rPr lang="it-IT" sz="1200">
                <a:latin typeface="Calibri" pitchFamily="34" charset="0"/>
              </a:rPr>
              <a:t>garantendo, per ogni settore, una quota di risorse</a:t>
            </a:r>
            <a:endParaRPr lang="it-IT" sz="1200" b="1">
              <a:latin typeface="Calibri" pitchFamily="34" charset="0"/>
            </a:endParaRPr>
          </a:p>
        </p:txBody>
      </p:sp>
      <p:sp>
        <p:nvSpPr>
          <p:cNvPr id="20487" name="CasellaDiTesto 9"/>
          <p:cNvSpPr txBox="1">
            <a:spLocks noChangeArrowheads="1"/>
          </p:cNvSpPr>
          <p:nvPr/>
        </p:nvSpPr>
        <p:spPr bwMode="auto">
          <a:xfrm>
            <a:off x="107950" y="5732463"/>
            <a:ext cx="8640763" cy="369887"/>
          </a:xfrm>
          <a:prstGeom prst="rect">
            <a:avLst/>
          </a:prstGeom>
          <a:noFill/>
          <a:ln w="9525">
            <a:noFill/>
            <a:miter lim="800000"/>
            <a:headEnd/>
            <a:tailEnd/>
          </a:ln>
        </p:spPr>
        <p:txBody>
          <a:bodyPr>
            <a:spAutoFit/>
          </a:bodyPr>
          <a:lstStyle/>
          <a:p>
            <a:pPr algn="ctr"/>
            <a:r>
              <a:rPr lang="it-IT" b="1">
                <a:latin typeface="Calibri" pitchFamily="34" charset="0"/>
              </a:rPr>
              <a:t>IL MIUR FINANZIA IL 70% DEI COSTI CONGRUI</a:t>
            </a:r>
          </a:p>
        </p:txBody>
      </p:sp>
      <p:sp>
        <p:nvSpPr>
          <p:cNvPr id="20488" name="Rettangolo 10"/>
          <p:cNvSpPr>
            <a:spLocks noChangeArrowheads="1"/>
          </p:cNvSpPr>
          <p:nvPr/>
        </p:nvSpPr>
        <p:spPr bwMode="auto">
          <a:xfrm>
            <a:off x="4643438" y="2781300"/>
            <a:ext cx="3168650" cy="922338"/>
          </a:xfrm>
          <a:prstGeom prst="rect">
            <a:avLst/>
          </a:prstGeom>
          <a:solidFill>
            <a:srgbClr val="FFCB6D">
              <a:alpha val="67058"/>
            </a:srgbClr>
          </a:solidFill>
          <a:ln w="9525">
            <a:solidFill>
              <a:srgbClr val="C00000">
                <a:alpha val="61176"/>
              </a:srgbClr>
            </a:solidFill>
            <a:miter lim="800000"/>
            <a:headEnd/>
            <a:tailEnd/>
          </a:ln>
        </p:spPr>
        <p:txBody>
          <a:bodyPr>
            <a:spAutoFit/>
          </a:bodyPr>
          <a:lstStyle/>
          <a:p>
            <a:pPr algn="just"/>
            <a:r>
              <a:rPr lang="it-IT" b="1">
                <a:latin typeface="Calibri" pitchFamily="34" charset="0"/>
              </a:rPr>
              <a:t>SETTORE LS euro 15.303.958</a:t>
            </a:r>
          </a:p>
          <a:p>
            <a:pPr algn="just"/>
            <a:r>
              <a:rPr lang="it-IT" b="1">
                <a:latin typeface="Calibri" pitchFamily="34" charset="0"/>
              </a:rPr>
              <a:t>SETTORE PE euro 15.303.958</a:t>
            </a:r>
          </a:p>
          <a:p>
            <a:pPr algn="just"/>
            <a:r>
              <a:rPr lang="it-IT" b="1">
                <a:latin typeface="Calibri" pitchFamily="34" charset="0"/>
              </a:rPr>
              <a:t>SETTORE SH euro 7.651.978</a:t>
            </a:r>
          </a:p>
        </p:txBody>
      </p:sp>
      <p:sp>
        <p:nvSpPr>
          <p:cNvPr id="12" name="Freccia a destra 11"/>
          <p:cNvSpPr/>
          <p:nvPr/>
        </p:nvSpPr>
        <p:spPr>
          <a:xfrm>
            <a:off x="3576638" y="3055938"/>
            <a:ext cx="1042987" cy="311150"/>
          </a:xfrm>
          <a:prstGeom prst="rightArrow">
            <a:avLst/>
          </a:prstGeom>
          <a:solidFill>
            <a:srgbClr val="C00000">
              <a:alpha val="63000"/>
            </a:srgbClr>
          </a:soli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0490" name="Rettangolo 13"/>
          <p:cNvSpPr>
            <a:spLocks noChangeArrowheads="1"/>
          </p:cNvSpPr>
          <p:nvPr/>
        </p:nvSpPr>
        <p:spPr bwMode="auto">
          <a:xfrm>
            <a:off x="423863" y="4149725"/>
            <a:ext cx="3298825" cy="306388"/>
          </a:xfrm>
          <a:prstGeom prst="rect">
            <a:avLst/>
          </a:prstGeom>
          <a:noFill/>
          <a:ln w="9525">
            <a:noFill/>
            <a:miter lim="800000"/>
            <a:headEnd/>
            <a:tailEnd/>
          </a:ln>
        </p:spPr>
        <p:txBody>
          <a:bodyPr wrap="none">
            <a:spAutoFit/>
          </a:bodyPr>
          <a:lstStyle/>
          <a:p>
            <a:pPr algn="just"/>
            <a:r>
              <a:rPr lang="it-IT" sz="1400" b="1">
                <a:latin typeface="Calibri" pitchFamily="34" charset="0"/>
              </a:rPr>
              <a:t>Riserva per linea d’intervento A  (starting)</a:t>
            </a:r>
          </a:p>
        </p:txBody>
      </p:sp>
      <p:sp>
        <p:nvSpPr>
          <p:cNvPr id="20491" name="Rettangolo 14"/>
          <p:cNvSpPr>
            <a:spLocks noChangeArrowheads="1"/>
          </p:cNvSpPr>
          <p:nvPr/>
        </p:nvSpPr>
        <p:spPr bwMode="auto">
          <a:xfrm>
            <a:off x="863600" y="4627563"/>
            <a:ext cx="1789113" cy="800100"/>
          </a:xfrm>
          <a:prstGeom prst="rect">
            <a:avLst/>
          </a:prstGeom>
          <a:noFill/>
          <a:ln w="9525">
            <a:noFill/>
            <a:miter lim="800000"/>
            <a:headEnd/>
            <a:tailEnd/>
          </a:ln>
        </p:spPr>
        <p:txBody>
          <a:bodyPr>
            <a:spAutoFit/>
          </a:bodyPr>
          <a:lstStyle/>
          <a:p>
            <a:r>
              <a:rPr lang="it-IT" sz="1400" b="1">
                <a:solidFill>
                  <a:srgbClr val="000000"/>
                </a:solidFill>
                <a:latin typeface="Calibri" pitchFamily="34" charset="0"/>
              </a:rPr>
              <a:t>LS-PE   1.500.000 </a:t>
            </a:r>
          </a:p>
          <a:p>
            <a:r>
              <a:rPr lang="it-IT" sz="1400" b="1">
                <a:solidFill>
                  <a:srgbClr val="000000"/>
                </a:solidFill>
                <a:latin typeface="Calibri" pitchFamily="34" charset="0"/>
              </a:rPr>
              <a:t>SH            750.000 </a:t>
            </a:r>
            <a:endParaRPr lang="it-IT" sz="1400">
              <a:latin typeface="Calibri" pitchFamily="34" charset="0"/>
            </a:endParaRPr>
          </a:p>
          <a:p>
            <a:endParaRPr lang="it-IT">
              <a:latin typeface="Calibri" pitchFamily="34" charset="0"/>
            </a:endParaRPr>
          </a:p>
        </p:txBody>
      </p:sp>
      <p:sp>
        <p:nvSpPr>
          <p:cNvPr id="20492" name="Rettangolo 19"/>
          <p:cNvSpPr>
            <a:spLocks noChangeArrowheads="1"/>
          </p:cNvSpPr>
          <p:nvPr/>
        </p:nvSpPr>
        <p:spPr bwMode="auto">
          <a:xfrm>
            <a:off x="4362450" y="4140200"/>
            <a:ext cx="3687763" cy="307975"/>
          </a:xfrm>
          <a:prstGeom prst="rect">
            <a:avLst/>
          </a:prstGeom>
          <a:noFill/>
          <a:ln w="9525">
            <a:noFill/>
            <a:miter lim="800000"/>
            <a:headEnd/>
            <a:tailEnd/>
          </a:ln>
        </p:spPr>
        <p:txBody>
          <a:bodyPr wrap="none">
            <a:spAutoFit/>
          </a:bodyPr>
          <a:lstStyle/>
          <a:p>
            <a:pPr algn="just"/>
            <a:r>
              <a:rPr lang="it-IT" sz="1400" b="1">
                <a:latin typeface="Calibri" pitchFamily="34" charset="0"/>
              </a:rPr>
              <a:t>Riserva per linea  d’intervento B  (consolidator)</a:t>
            </a:r>
          </a:p>
        </p:txBody>
      </p:sp>
      <p:sp>
        <p:nvSpPr>
          <p:cNvPr id="21" name="Ovale 20"/>
          <p:cNvSpPr/>
          <p:nvPr/>
        </p:nvSpPr>
        <p:spPr>
          <a:xfrm>
            <a:off x="5260975" y="4581525"/>
            <a:ext cx="1727200" cy="576263"/>
          </a:xfrm>
          <a:prstGeom prst="ellipse">
            <a:avLst/>
          </a:prstGeom>
          <a:gradFill>
            <a:gsLst>
              <a:gs pos="0">
                <a:srgbClr val="8488C4"/>
              </a:gs>
              <a:gs pos="53000">
                <a:srgbClr val="D4DEFF"/>
              </a:gs>
              <a:gs pos="83000">
                <a:srgbClr val="D4DEFF"/>
              </a:gs>
              <a:gs pos="100000">
                <a:srgbClr val="96AB94"/>
              </a:gs>
            </a:gsLst>
            <a:lin ang="5400000" scaled="0"/>
          </a:gradFill>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it-IT"/>
          </a:p>
        </p:txBody>
      </p:sp>
      <p:sp>
        <p:nvSpPr>
          <p:cNvPr id="20494" name="Rettangolo 22"/>
          <p:cNvSpPr>
            <a:spLocks noChangeArrowheads="1"/>
          </p:cNvSpPr>
          <p:nvPr/>
        </p:nvSpPr>
        <p:spPr bwMode="auto">
          <a:xfrm>
            <a:off x="5375275" y="4627563"/>
            <a:ext cx="1789113" cy="800100"/>
          </a:xfrm>
          <a:prstGeom prst="rect">
            <a:avLst/>
          </a:prstGeom>
          <a:noFill/>
          <a:ln w="9525">
            <a:noFill/>
            <a:miter lim="800000"/>
            <a:headEnd/>
            <a:tailEnd/>
          </a:ln>
        </p:spPr>
        <p:txBody>
          <a:bodyPr>
            <a:spAutoFit/>
          </a:bodyPr>
          <a:lstStyle/>
          <a:p>
            <a:r>
              <a:rPr lang="it-IT" sz="1400" b="1">
                <a:solidFill>
                  <a:srgbClr val="000000"/>
                </a:solidFill>
                <a:latin typeface="Calibri" pitchFamily="34" charset="0"/>
              </a:rPr>
              <a:t>LS-PE   2.000.000 </a:t>
            </a:r>
          </a:p>
          <a:p>
            <a:r>
              <a:rPr lang="it-IT" sz="1400" b="1">
                <a:solidFill>
                  <a:srgbClr val="000000"/>
                </a:solidFill>
                <a:latin typeface="Calibri" pitchFamily="34" charset="0"/>
              </a:rPr>
              <a:t>SH        1.000.000 </a:t>
            </a:r>
            <a:endParaRPr lang="it-IT" sz="1400">
              <a:latin typeface="Calibri" pitchFamily="34" charset="0"/>
            </a:endParaRPr>
          </a:p>
          <a:p>
            <a:endParaRPr lang="it-IT">
              <a:latin typeface="Calibri" pitchFamily="34" charset="0"/>
            </a:endParaRPr>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8313" y="274638"/>
            <a:ext cx="8218487" cy="633412"/>
          </a:xfrm>
          <a:gradFill>
            <a:gsLst>
              <a:gs pos="0">
                <a:schemeClr val="accent2">
                  <a:lumMod val="40000"/>
                  <a:lumOff val="60000"/>
                  <a:alpha val="27000"/>
                </a:schemeClr>
              </a:gs>
              <a:gs pos="64999">
                <a:srgbClr val="F0EBD5"/>
              </a:gs>
              <a:gs pos="100000">
                <a:srgbClr val="D1C39F"/>
              </a:gs>
            </a:gsLst>
            <a:lin ang="13500000" scaled="0"/>
          </a:gradFill>
          <a:ln w="25400">
            <a:solidFill>
              <a:schemeClr val="accent6">
                <a:lumMod val="75000"/>
              </a:schemeClr>
            </a:solidFill>
          </a:ln>
        </p:spPr>
        <p:txBody>
          <a:bodyPr rtlCol="0">
            <a:normAutofit fontScale="92500"/>
          </a:bodyPr>
          <a:lstStyle/>
          <a:p>
            <a:pPr fontAlgn="auto">
              <a:lnSpc>
                <a:spcPct val="90000"/>
              </a:lnSpc>
              <a:spcAft>
                <a:spcPts val="0"/>
              </a:spcAft>
              <a:defRPr/>
            </a:pPr>
            <a:r>
              <a:rPr lang="it-IT" sz="3200" b="1" smtClean="0"/>
              <a:t>SETTORI ERC</a:t>
            </a:r>
            <a:endParaRPr lang="it-IT" sz="3200" b="1" dirty="0"/>
          </a:p>
        </p:txBody>
      </p:sp>
      <p:sp>
        <p:nvSpPr>
          <p:cNvPr id="21506" name="Segnaposto contenuto 6"/>
          <p:cNvSpPr>
            <a:spLocks noGrp="1"/>
          </p:cNvSpPr>
          <p:nvPr>
            <p:ph sz="quarter" idx="4"/>
          </p:nvPr>
        </p:nvSpPr>
        <p:spPr>
          <a:xfrm>
            <a:off x="2484438" y="981075"/>
            <a:ext cx="5111750" cy="5688013"/>
          </a:xfrm>
          <a:solidFill>
            <a:schemeClr val="bg2"/>
          </a:solidFill>
          <a:ln>
            <a:solidFill>
              <a:schemeClr val="tx1"/>
            </a:solidFill>
          </a:ln>
        </p:spPr>
        <p:txBody>
          <a:bodyPr/>
          <a:lstStyle/>
          <a:p>
            <a:pPr>
              <a:buFont typeface="Arial" charset="0"/>
              <a:buNone/>
            </a:pPr>
            <a:r>
              <a:rPr lang="en-US" sz="1100" b="1" smtClean="0"/>
              <a:t>SH - Social Sciences and Humanities </a:t>
            </a:r>
            <a:endParaRPr lang="it-IT" sz="1100" smtClean="0"/>
          </a:p>
          <a:p>
            <a:r>
              <a:rPr lang="en-US" sz="1100" b="1" smtClean="0"/>
              <a:t>SH1 Individuals, institutions and markets</a:t>
            </a:r>
            <a:endParaRPr lang="it-IT" sz="1100" smtClean="0"/>
          </a:p>
          <a:p>
            <a:r>
              <a:rPr lang="en-US" sz="1100" b="1" smtClean="0"/>
              <a:t>SH2 Institutions, values, beliefs and behaviour</a:t>
            </a:r>
            <a:r>
              <a:rPr lang="en-US" sz="1100" smtClean="0"/>
              <a:t> </a:t>
            </a:r>
            <a:endParaRPr lang="it-IT" sz="1100" smtClean="0"/>
          </a:p>
          <a:p>
            <a:r>
              <a:rPr lang="en-US" sz="1100" b="1" smtClean="0"/>
              <a:t>SH3 Environment, space and population</a:t>
            </a:r>
            <a:endParaRPr lang="it-IT" sz="1100" smtClean="0"/>
          </a:p>
          <a:p>
            <a:r>
              <a:rPr lang="en-US" sz="1100" b="1" smtClean="0"/>
              <a:t>SH4 The Human Mind and its complexity</a:t>
            </a:r>
            <a:r>
              <a:rPr lang="en-US" sz="1100" smtClean="0"/>
              <a:t> </a:t>
            </a:r>
            <a:endParaRPr lang="it-IT" sz="1100" smtClean="0"/>
          </a:p>
          <a:p>
            <a:r>
              <a:rPr lang="en-US" sz="1100" b="1" smtClean="0"/>
              <a:t>SH5 Cultures and cultural production</a:t>
            </a:r>
            <a:r>
              <a:rPr lang="en-US" sz="1100" smtClean="0"/>
              <a:t> </a:t>
            </a:r>
            <a:endParaRPr lang="it-IT" sz="1100" smtClean="0"/>
          </a:p>
          <a:p>
            <a:r>
              <a:rPr lang="en-US" sz="1100" b="1" smtClean="0"/>
              <a:t>SH6 The study of the human past</a:t>
            </a:r>
            <a:r>
              <a:rPr lang="en-US" sz="1100" smtClean="0"/>
              <a:t> </a:t>
            </a:r>
            <a:endParaRPr lang="it-IT" sz="1100" smtClean="0"/>
          </a:p>
          <a:p>
            <a:pPr>
              <a:buFont typeface="Arial" charset="0"/>
              <a:buNone/>
            </a:pPr>
            <a:r>
              <a:rPr lang="en-US" sz="1100" smtClean="0"/>
              <a:t> </a:t>
            </a:r>
            <a:r>
              <a:rPr lang="en-US" sz="1100" b="1" smtClean="0"/>
              <a:t>PE</a:t>
            </a:r>
            <a:r>
              <a:rPr lang="en-US" sz="1100" smtClean="0"/>
              <a:t> - </a:t>
            </a:r>
            <a:r>
              <a:rPr lang="en-US" sz="1100" b="1" smtClean="0"/>
              <a:t>Physical Sciences and Engineering </a:t>
            </a:r>
            <a:endParaRPr lang="it-IT" sz="1100" smtClean="0"/>
          </a:p>
          <a:p>
            <a:r>
              <a:rPr lang="en-US" sz="1100" b="1" smtClean="0"/>
              <a:t>PE1 Mathematics</a:t>
            </a:r>
            <a:endParaRPr lang="it-IT" sz="1100" smtClean="0"/>
          </a:p>
          <a:p>
            <a:r>
              <a:rPr lang="en-US" sz="1100" b="1" smtClean="0"/>
              <a:t>PE2 Fundamental constituents of matter</a:t>
            </a:r>
            <a:endParaRPr lang="it-IT" sz="1100" smtClean="0"/>
          </a:p>
          <a:p>
            <a:r>
              <a:rPr lang="en-US" sz="1100" b="1" smtClean="0"/>
              <a:t>PE3 Condensed matter physics</a:t>
            </a:r>
            <a:r>
              <a:rPr lang="en-US" sz="1100" smtClean="0"/>
              <a:t> </a:t>
            </a:r>
            <a:endParaRPr lang="it-IT" sz="1100" smtClean="0"/>
          </a:p>
          <a:p>
            <a:r>
              <a:rPr lang="en-US" sz="1100" b="1" smtClean="0"/>
              <a:t>PE4 Physical and Analytical Chemical sciences</a:t>
            </a:r>
            <a:r>
              <a:rPr lang="en-US" sz="1100" smtClean="0"/>
              <a:t> </a:t>
            </a:r>
            <a:endParaRPr lang="it-IT" sz="1100" smtClean="0"/>
          </a:p>
          <a:p>
            <a:r>
              <a:rPr lang="en-US" sz="1100" b="1" smtClean="0"/>
              <a:t>PE5 Materials and Synthesis</a:t>
            </a:r>
            <a:endParaRPr lang="it-IT" sz="1100" smtClean="0"/>
          </a:p>
          <a:p>
            <a:r>
              <a:rPr lang="en-US" sz="1100" b="1" smtClean="0"/>
              <a:t>PE6 Computer science and informatics</a:t>
            </a:r>
            <a:endParaRPr lang="it-IT" sz="1100" smtClean="0"/>
          </a:p>
          <a:p>
            <a:r>
              <a:rPr lang="en-US" sz="1100" b="1" smtClean="0"/>
              <a:t>PE7 Systems and communication engineering</a:t>
            </a:r>
            <a:endParaRPr lang="it-IT" sz="1100" smtClean="0"/>
          </a:p>
          <a:p>
            <a:r>
              <a:rPr lang="en-US" sz="1100" b="1" smtClean="0"/>
              <a:t>PE8 Products and process engineering</a:t>
            </a:r>
            <a:r>
              <a:rPr lang="en-US" sz="1100" smtClean="0"/>
              <a:t> </a:t>
            </a:r>
            <a:endParaRPr lang="it-IT" sz="1100" smtClean="0"/>
          </a:p>
          <a:p>
            <a:r>
              <a:rPr lang="en-US" sz="1100" b="1" smtClean="0"/>
              <a:t>PE9 Universe sciences</a:t>
            </a:r>
            <a:r>
              <a:rPr lang="en-US" sz="1100" smtClean="0"/>
              <a:t> </a:t>
            </a:r>
            <a:endParaRPr lang="it-IT" sz="1100" smtClean="0"/>
          </a:p>
          <a:p>
            <a:r>
              <a:rPr lang="en-US" sz="1100" b="1" smtClean="0"/>
              <a:t>PE10 Earth system science</a:t>
            </a:r>
            <a:endParaRPr lang="it-IT" sz="1100" smtClean="0"/>
          </a:p>
          <a:p>
            <a:pPr>
              <a:buFont typeface="Arial" charset="0"/>
              <a:buNone/>
            </a:pPr>
            <a:r>
              <a:rPr lang="en-US" sz="1100" b="1" smtClean="0"/>
              <a:t> LS - Life Sciences </a:t>
            </a:r>
            <a:endParaRPr lang="it-IT" sz="1100" smtClean="0"/>
          </a:p>
          <a:p>
            <a:r>
              <a:rPr lang="en-US" sz="1100" b="1" smtClean="0"/>
              <a:t>LS1 Molecular and Structural Biology and Biochemistry</a:t>
            </a:r>
            <a:endParaRPr lang="it-IT" sz="1100" smtClean="0"/>
          </a:p>
          <a:p>
            <a:r>
              <a:rPr lang="en-US" sz="1100" b="1" smtClean="0"/>
              <a:t>LS2 Genetics, Genomics, Bioinformatics and Systems Biology</a:t>
            </a:r>
            <a:endParaRPr lang="it-IT" sz="1100" smtClean="0"/>
          </a:p>
          <a:p>
            <a:r>
              <a:rPr lang="en-US" sz="1100" b="1" smtClean="0"/>
              <a:t>LS3 Cellular and Developmental Biology</a:t>
            </a:r>
            <a:r>
              <a:rPr lang="en-US" sz="1100" smtClean="0"/>
              <a:t> </a:t>
            </a:r>
            <a:endParaRPr lang="it-IT" sz="1100" smtClean="0"/>
          </a:p>
          <a:p>
            <a:r>
              <a:rPr lang="en-US" sz="1100" b="1" smtClean="0"/>
              <a:t>LS4 Physiology, Pathophysiology and Endocrinology</a:t>
            </a:r>
            <a:endParaRPr lang="it-IT" sz="1100" smtClean="0"/>
          </a:p>
          <a:p>
            <a:r>
              <a:rPr lang="en-US" sz="1100" b="1" smtClean="0"/>
              <a:t>LS5 Neurosciences and neural disorders</a:t>
            </a:r>
            <a:endParaRPr lang="it-IT" sz="1100" smtClean="0"/>
          </a:p>
          <a:p>
            <a:r>
              <a:rPr lang="en-US" sz="1100" b="1" smtClean="0"/>
              <a:t>LS6 Immunity and infection</a:t>
            </a:r>
            <a:r>
              <a:rPr lang="en-US" sz="1100" smtClean="0"/>
              <a:t> </a:t>
            </a:r>
            <a:endParaRPr lang="it-IT" sz="1100" smtClean="0"/>
          </a:p>
          <a:p>
            <a:r>
              <a:rPr lang="en-US" sz="1100" b="1" smtClean="0"/>
              <a:t>LS7 Diagnostic tools, therapies and public health</a:t>
            </a:r>
            <a:endParaRPr lang="it-IT" sz="1100" smtClean="0"/>
          </a:p>
          <a:p>
            <a:r>
              <a:rPr lang="en-US" sz="1100" b="1" smtClean="0"/>
              <a:t>LS8 Evolutionary, population and environmental biology</a:t>
            </a:r>
            <a:r>
              <a:rPr lang="en-US" sz="1100" smtClean="0"/>
              <a:t> </a:t>
            </a:r>
            <a:endParaRPr lang="it-IT" sz="1100" smtClean="0"/>
          </a:p>
          <a:p>
            <a:r>
              <a:rPr lang="en-US" sz="1100" b="1" smtClean="0"/>
              <a:t>LS9 Applied life sciences and biotechnology</a:t>
            </a:r>
            <a:r>
              <a:rPr lang="en-US" sz="1100" smtClean="0"/>
              <a:t> </a:t>
            </a:r>
            <a:endParaRPr lang="it-IT" sz="1100" smtClean="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olo 1"/>
          <p:cNvSpPr txBox="1">
            <a:spLocks/>
          </p:cNvSpPr>
          <p:nvPr/>
        </p:nvSpPr>
        <p:spPr>
          <a:xfrm>
            <a:off x="395288" y="765175"/>
            <a:ext cx="7772400" cy="533400"/>
          </a:xfrm>
          <a:prstGeom prst="rect">
            <a:avLst/>
          </a:prstGeom>
          <a:gradFill>
            <a:gsLst>
              <a:gs pos="0">
                <a:schemeClr val="bg2"/>
              </a:gs>
              <a:gs pos="64999">
                <a:srgbClr val="F0EBD5"/>
              </a:gs>
              <a:gs pos="100000">
                <a:srgbClr val="D1C39F"/>
              </a:gs>
            </a:gsLst>
            <a:lin ang="5400000" scaled="0"/>
          </a:gradFill>
        </p:spPr>
        <p:txBody>
          <a:bodyPr anchor="ctr"/>
          <a:lstStyle/>
          <a:p>
            <a:pPr algn="ctr" fontAlgn="auto">
              <a:spcAft>
                <a:spcPts val="0"/>
              </a:spcAft>
              <a:defRPr/>
            </a:pPr>
            <a:r>
              <a:rPr lang="it-IT" sz="3200" b="1" u="sng" dirty="0">
                <a:solidFill>
                  <a:schemeClr val="accent2">
                    <a:lumMod val="75000"/>
                  </a:schemeClr>
                </a:solidFill>
                <a:latin typeface="+mj-lt"/>
                <a:ea typeface="+mj-ea"/>
                <a:cs typeface="+mj-cs"/>
              </a:rPr>
              <a:t>PROCEDURE </a:t>
            </a:r>
            <a:r>
              <a:rPr lang="it-IT" sz="3200" b="1" u="sng" dirty="0" err="1">
                <a:solidFill>
                  <a:schemeClr val="accent2">
                    <a:lumMod val="75000"/>
                  </a:schemeClr>
                </a:solidFill>
                <a:latin typeface="+mj-lt"/>
                <a:ea typeface="+mj-ea"/>
                <a:cs typeface="+mj-cs"/>
              </a:rPr>
              <a:t>DI</a:t>
            </a:r>
            <a:r>
              <a:rPr lang="it-IT" sz="3200" b="1" u="sng" dirty="0">
                <a:solidFill>
                  <a:schemeClr val="accent2">
                    <a:lumMod val="75000"/>
                  </a:schemeClr>
                </a:solidFill>
                <a:latin typeface="+mj-lt"/>
                <a:ea typeface="+mj-ea"/>
                <a:cs typeface="+mj-cs"/>
              </a:rPr>
              <a:t> VALUTAZIONE</a:t>
            </a:r>
          </a:p>
        </p:txBody>
      </p:sp>
      <p:sp>
        <p:nvSpPr>
          <p:cNvPr id="6" name="Titolo 1"/>
          <p:cNvSpPr txBox="1">
            <a:spLocks/>
          </p:cNvSpPr>
          <p:nvPr/>
        </p:nvSpPr>
        <p:spPr>
          <a:xfrm>
            <a:off x="179388" y="188913"/>
            <a:ext cx="2376487" cy="533400"/>
          </a:xfrm>
          <a:prstGeom prst="rect">
            <a:avLst/>
          </a:prstGeom>
          <a:noFill/>
        </p:spPr>
        <p:txBody>
          <a:bodyPr anchor="ctr"/>
          <a:lstStyle/>
          <a:p>
            <a:pPr algn="ctr" fontAlgn="auto">
              <a:spcAft>
                <a:spcPts val="0"/>
              </a:spcAft>
              <a:defRPr/>
            </a:pPr>
            <a:r>
              <a:rPr lang="it-IT" b="1" u="sng" dirty="0">
                <a:solidFill>
                  <a:schemeClr val="accent2">
                    <a:lumMod val="75000"/>
                  </a:schemeClr>
                </a:solidFill>
                <a:latin typeface="+mj-lt"/>
                <a:ea typeface="+mj-ea"/>
                <a:cs typeface="+mj-cs"/>
              </a:rPr>
              <a:t>FUTURO IN RICERCA</a:t>
            </a:r>
          </a:p>
        </p:txBody>
      </p:sp>
      <p:sp>
        <p:nvSpPr>
          <p:cNvPr id="22531" name="Rettangolo 9"/>
          <p:cNvSpPr>
            <a:spLocks noChangeArrowheads="1"/>
          </p:cNvSpPr>
          <p:nvPr/>
        </p:nvSpPr>
        <p:spPr bwMode="auto">
          <a:xfrm>
            <a:off x="468313" y="3063875"/>
            <a:ext cx="3527425" cy="585788"/>
          </a:xfrm>
          <a:prstGeom prst="rect">
            <a:avLst/>
          </a:prstGeom>
          <a:noFill/>
          <a:ln w="9525">
            <a:solidFill>
              <a:srgbClr val="C00000"/>
            </a:solidFill>
            <a:miter lim="800000"/>
            <a:headEnd/>
            <a:tailEnd/>
          </a:ln>
        </p:spPr>
        <p:txBody>
          <a:bodyPr>
            <a:spAutoFit/>
          </a:bodyPr>
          <a:lstStyle/>
          <a:p>
            <a:r>
              <a:rPr lang="it-IT" sz="1600" b="1">
                <a:solidFill>
                  <a:srgbClr val="000000"/>
                </a:solidFill>
                <a:latin typeface="Calibri" pitchFamily="34" charset="0"/>
              </a:rPr>
              <a:t>La procedura di valutazione e selezione delle proposte si svolge in tre fasi:</a:t>
            </a:r>
            <a:endParaRPr lang="it-IT" sz="1600" b="1">
              <a:latin typeface="Calibri" pitchFamily="34" charset="0"/>
            </a:endParaRPr>
          </a:p>
        </p:txBody>
      </p:sp>
      <p:sp>
        <p:nvSpPr>
          <p:cNvPr id="22532" name="Rettangolo 10"/>
          <p:cNvSpPr>
            <a:spLocks noChangeArrowheads="1"/>
          </p:cNvSpPr>
          <p:nvPr/>
        </p:nvSpPr>
        <p:spPr bwMode="auto">
          <a:xfrm>
            <a:off x="4427538" y="1989138"/>
            <a:ext cx="4248150" cy="584200"/>
          </a:xfrm>
          <a:prstGeom prst="rect">
            <a:avLst/>
          </a:prstGeom>
          <a:noFill/>
          <a:ln w="9525">
            <a:solidFill>
              <a:srgbClr val="C00000"/>
            </a:solidFill>
            <a:miter lim="800000"/>
            <a:headEnd/>
            <a:tailEnd/>
          </a:ln>
        </p:spPr>
        <p:txBody>
          <a:bodyPr>
            <a:spAutoFit/>
          </a:bodyPr>
          <a:lstStyle/>
          <a:p>
            <a:r>
              <a:rPr lang="it-IT" sz="1600">
                <a:solidFill>
                  <a:srgbClr val="000000"/>
                </a:solidFill>
                <a:latin typeface="Calibri" pitchFamily="34" charset="0"/>
              </a:rPr>
              <a:t>preselezione, sulla base di sintetiche proposte da presentare entro il 4 febbraio 2013</a:t>
            </a:r>
            <a:endParaRPr lang="it-IT" sz="1600">
              <a:latin typeface="Calibri" pitchFamily="34" charset="0"/>
            </a:endParaRPr>
          </a:p>
        </p:txBody>
      </p:sp>
      <p:sp>
        <p:nvSpPr>
          <p:cNvPr id="22533" name="Rettangolo 11"/>
          <p:cNvSpPr>
            <a:spLocks noChangeArrowheads="1"/>
          </p:cNvSpPr>
          <p:nvPr/>
        </p:nvSpPr>
        <p:spPr bwMode="auto">
          <a:xfrm>
            <a:off x="4427538" y="3213100"/>
            <a:ext cx="4248150" cy="584200"/>
          </a:xfrm>
          <a:prstGeom prst="rect">
            <a:avLst/>
          </a:prstGeom>
          <a:noFill/>
          <a:ln w="9525">
            <a:solidFill>
              <a:srgbClr val="C00000"/>
            </a:solidFill>
            <a:miter lim="800000"/>
            <a:headEnd/>
            <a:tailEnd/>
          </a:ln>
        </p:spPr>
        <p:txBody>
          <a:bodyPr>
            <a:spAutoFit/>
          </a:bodyPr>
          <a:lstStyle/>
          <a:p>
            <a:r>
              <a:rPr lang="it-IT" sz="1600">
                <a:solidFill>
                  <a:srgbClr val="000000"/>
                </a:solidFill>
                <a:latin typeface="Calibri" pitchFamily="34" charset="0"/>
              </a:rPr>
              <a:t>valutazione, sulla base di più dettagliati progetti da presentare entro il 7 giugno 2013</a:t>
            </a:r>
          </a:p>
        </p:txBody>
      </p:sp>
      <p:sp>
        <p:nvSpPr>
          <p:cNvPr id="22534" name="Rettangolo 12"/>
          <p:cNvSpPr>
            <a:spLocks noChangeArrowheads="1"/>
          </p:cNvSpPr>
          <p:nvPr/>
        </p:nvSpPr>
        <p:spPr bwMode="auto">
          <a:xfrm>
            <a:off x="4500563" y="4292600"/>
            <a:ext cx="4175125" cy="585788"/>
          </a:xfrm>
          <a:prstGeom prst="rect">
            <a:avLst/>
          </a:prstGeom>
          <a:noFill/>
          <a:ln w="9525">
            <a:solidFill>
              <a:srgbClr val="C00000"/>
            </a:solidFill>
            <a:miter lim="800000"/>
            <a:headEnd/>
            <a:tailEnd/>
          </a:ln>
        </p:spPr>
        <p:txBody>
          <a:bodyPr>
            <a:spAutoFit/>
          </a:bodyPr>
          <a:lstStyle/>
          <a:p>
            <a:r>
              <a:rPr lang="it-IT" sz="1600">
                <a:solidFill>
                  <a:srgbClr val="000000"/>
                </a:solidFill>
                <a:latin typeface="Calibri" pitchFamily="34" charset="0"/>
              </a:rPr>
              <a:t>audizioni, da completare entro il 27 ottobre 2013 </a:t>
            </a:r>
            <a:endParaRPr lang="it-IT" sz="1600">
              <a:latin typeface="Calibri" pitchFamily="34" charset="0"/>
            </a:endParaRPr>
          </a:p>
        </p:txBody>
      </p:sp>
      <p:sp>
        <p:nvSpPr>
          <p:cNvPr id="15" name="Parentesi graffa aperta 14"/>
          <p:cNvSpPr/>
          <p:nvPr/>
        </p:nvSpPr>
        <p:spPr>
          <a:xfrm>
            <a:off x="4140200" y="1844675"/>
            <a:ext cx="287338" cy="3024188"/>
          </a:xfrm>
          <a:prstGeom prst="leftBrace">
            <a:avLst/>
          </a:prstGeom>
          <a:ln>
            <a:solidFill>
              <a:srgbClr val="C00000"/>
            </a:solidFill>
          </a:ln>
        </p:spPr>
        <p:style>
          <a:lnRef idx="1">
            <a:schemeClr val="accent1"/>
          </a:lnRef>
          <a:fillRef idx="0">
            <a:schemeClr val="accent1"/>
          </a:fillRef>
          <a:effectRef idx="0">
            <a:schemeClr val="accent1"/>
          </a:effectRef>
          <a:fontRef idx="minor">
            <a:schemeClr val="tx1"/>
          </a:fontRef>
        </p:style>
        <p:txBody>
          <a:bodyPr anchor="ctr"/>
          <a:lstStyle/>
          <a:p>
            <a:pPr algn="ctr" fontAlgn="auto">
              <a:spcBef>
                <a:spcPts val="0"/>
              </a:spcBef>
              <a:spcAft>
                <a:spcPts val="0"/>
              </a:spcAft>
              <a:defRPr/>
            </a:pPr>
            <a:endParaRPr lang="it-IT"/>
          </a:p>
        </p:txBody>
      </p:sp>
      <p:sp>
        <p:nvSpPr>
          <p:cNvPr id="2" name="Rettangolo 1"/>
          <p:cNvSpPr/>
          <p:nvPr/>
        </p:nvSpPr>
        <p:spPr>
          <a:xfrm>
            <a:off x="179388" y="5229225"/>
            <a:ext cx="7777162" cy="1295400"/>
          </a:xfrm>
          <a:prstGeom prst="rect">
            <a:avLst/>
          </a:prstGeom>
          <a:gradFill>
            <a:gsLst>
              <a:gs pos="0">
                <a:srgbClr val="FBEAC7"/>
              </a:gs>
              <a:gs pos="17999">
                <a:srgbClr val="FEE7F2"/>
              </a:gs>
              <a:gs pos="36000">
                <a:srgbClr val="FAC77D"/>
              </a:gs>
              <a:gs pos="61000">
                <a:srgbClr val="FBA97D"/>
              </a:gs>
              <a:gs pos="82001">
                <a:srgbClr val="FBD49C"/>
              </a:gs>
              <a:gs pos="100000">
                <a:srgbClr val="FEE7F2"/>
              </a:gs>
            </a:gsLst>
            <a:lin ang="5400000" scaled="0"/>
          </a:gradFill>
          <a:ln>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just" fontAlgn="auto">
              <a:spcBef>
                <a:spcPts val="0"/>
              </a:spcBef>
              <a:spcAft>
                <a:spcPts val="0"/>
              </a:spcAft>
              <a:defRPr/>
            </a:pPr>
            <a:r>
              <a:rPr lang="it-IT" sz="1600" b="1" cap="small" dirty="0">
                <a:solidFill>
                  <a:schemeClr val="tx1"/>
                </a:solidFill>
              </a:rPr>
              <a:t>tutta la procedura è curata dal Ministero, che opera mediante Comitati di Selezione (</a:t>
            </a:r>
            <a:r>
              <a:rPr lang="it-IT" sz="1600" b="1" cap="small" dirty="0" err="1">
                <a:solidFill>
                  <a:schemeClr val="tx1"/>
                </a:solidFill>
              </a:rPr>
              <a:t>CdS</a:t>
            </a:r>
            <a:r>
              <a:rPr lang="it-IT" sz="1600" b="1" cap="small" dirty="0">
                <a:solidFill>
                  <a:schemeClr val="tx1"/>
                </a:solidFill>
              </a:rPr>
              <a:t>), riferiti ai settori ERC, nominati con decreto direttoriale, entro il 28 febbraio 2013, previa designazione dei suoi componenti da parte del Comitato Nazionale dei Garanti della Ricerca (CNGR). </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1456</TotalTime>
  <Words>4187</Words>
  <Application>Microsoft Office PowerPoint</Application>
  <PresentationFormat>Presentazione su schermo (4:3)</PresentationFormat>
  <Paragraphs>264</Paragraphs>
  <Slides>27</Slides>
  <Notes>0</Notes>
  <HiddenSlides>0</HiddenSlides>
  <MMClips>0</MMClips>
  <ScaleCrop>false</ScaleCrop>
  <HeadingPairs>
    <vt:vector size="4" baseType="variant">
      <vt:variant>
        <vt:lpstr>Tema</vt:lpstr>
      </vt:variant>
      <vt:variant>
        <vt:i4>1</vt:i4>
      </vt:variant>
      <vt:variant>
        <vt:lpstr>Titoli diapositive</vt:lpstr>
      </vt:variant>
      <vt:variant>
        <vt:i4>27</vt:i4>
      </vt:variant>
    </vt:vector>
  </HeadingPairs>
  <TitlesOfParts>
    <vt:vector size="28" baseType="lpstr">
      <vt:lpstr>Tema di Office</vt:lpstr>
      <vt:lpstr> PRIN 2012:  Programma di Ricerca di interesse Nazionale Decreto Ministeriale n. 957 del 28 dicembre 2012      </vt:lpstr>
      <vt:lpstr>DESTINATARI</vt:lpstr>
      <vt:lpstr>Presentazione standard di PowerPoint</vt:lpstr>
      <vt:lpstr>LINEE D’INTERVENTO  FUTURO IN RICERCA</vt:lpstr>
      <vt:lpstr>LINEE D’INTERVENTO  PRIN</vt:lpstr>
      <vt:lpstr>DISPONIBILITA’ RISORSE FUTURO IN RICERCA</vt:lpstr>
      <vt:lpstr>DISPONIBILITA’ RISORSE PRIN</vt:lpstr>
      <vt:lpstr>SETTORI ERC</vt:lpstr>
      <vt:lpstr>Presentazione standard di PowerPoint</vt:lpstr>
      <vt:lpstr>Presentazione standard di PowerPoint</vt:lpstr>
      <vt:lpstr>Presentazione standard di PowerPoint</vt:lpstr>
      <vt:lpstr>Presentazione standard di PowerPoint</vt:lpstr>
      <vt:lpstr>CLASSI DI GIUDIZIO</vt:lpstr>
      <vt:lpstr>Presentazione standard di PowerPoint</vt:lpstr>
      <vt:lpstr>Presentazione standard di PowerPoint</vt:lpstr>
      <vt:lpstr>PRESELEZIONE UNIVERSITA’ PRIN</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Presentazione standard di PowerPoint</vt:lpstr>
      <vt:lpstr>AUDIZIONI</vt:lpstr>
      <vt:lpstr>MOTIVAZIONE AUDIZIONI</vt:lpstr>
      <vt:lpstr>Presentazione standard di PowerPoint</vt:lpstr>
      <vt:lpstr>SANZIONI</vt:lpstr>
    </vt:vector>
  </TitlesOfParts>
  <Company>Ministero dell'Università e della Ricerca</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Diapositiva 1</dc:title>
  <dc:creator>SpinaciE</dc:creator>
  <cp:lastModifiedBy>Loretta Missiroli</cp:lastModifiedBy>
  <cp:revision>173</cp:revision>
  <cp:lastPrinted>2013-01-16T09:10:44Z</cp:lastPrinted>
  <dcterms:created xsi:type="dcterms:W3CDTF">2013-01-15T19:53:42Z</dcterms:created>
  <dcterms:modified xsi:type="dcterms:W3CDTF">2013-01-18T13:03:56Z</dcterms:modified>
</cp:coreProperties>
</file>