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aleway"/>
      <p:regular r:id="rId11"/>
      <p:bold r:id="rId12"/>
      <p:italic r:id="rId13"/>
      <p:boldItalic r:id="rId14"/>
    </p:embeddedFont>
    <p:embeddedFont>
      <p:font typeface="La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aleway-regular.fntdata"/><Relationship Id="rId10" Type="http://schemas.openxmlformats.org/officeDocument/2006/relationships/slide" Target="slides/slide5.xml"/><Relationship Id="rId13" Type="http://schemas.openxmlformats.org/officeDocument/2006/relationships/font" Target="fonts/Raleway-italic.fntdata"/><Relationship Id="rId12" Type="http://schemas.openxmlformats.org/officeDocument/2006/relationships/font" Target="fonts/Raleway-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regular.fntdata"/><Relationship Id="rId14" Type="http://schemas.openxmlformats.org/officeDocument/2006/relationships/font" Target="fonts/Raleway-boldItalic.fntdata"/><Relationship Id="rId17" Type="http://schemas.openxmlformats.org/officeDocument/2006/relationships/font" Target="fonts/Lato-italic.fntdata"/><Relationship Id="rId16"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92fc77cd5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92fc77cd5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92fc77cd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c92fc77cd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92fc77cd5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92fc77cd5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92fc77cd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92fc77cd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it.wikipedia.org/wiki/Berengario_da_Carpi" TargetMode="External"/><Relationship Id="rId4" Type="http://schemas.openxmlformats.org/officeDocument/2006/relationships/hyperlink" Target="https://it.wikipedia.org/wiki/Niccol%C3%B2_Leoniceno" TargetMode="External"/><Relationship Id="rId5" Type="http://schemas.openxmlformats.org/officeDocument/2006/relationships/hyperlink" Target="https://it.wikipedia.org/wiki/Giovanni_Manardo" TargetMode="External"/><Relationship Id="rId6" Type="http://schemas.openxmlformats.org/officeDocument/2006/relationships/hyperlink" Target="https://it.wikipedia.org/wiki/Antonio_Musa_Brasavola" TargetMode="External"/><Relationship Id="rId7" Type="http://schemas.openxmlformats.org/officeDocument/2006/relationships/hyperlink" Target="https://it.wikipedia.org/wiki/Gabriele_Fallopp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845225" y="128940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4700"/>
              <a:t>ORTO BOTANICO</a:t>
            </a:r>
            <a:endParaRPr sz="4700"/>
          </a:p>
        </p:txBody>
      </p:sp>
      <p:sp>
        <p:nvSpPr>
          <p:cNvPr id="87" name="Google Shape;87;p13"/>
          <p:cNvSpPr txBox="1"/>
          <p:nvPr>
            <p:ph idx="1" type="subTitle"/>
          </p:nvPr>
        </p:nvSpPr>
        <p:spPr>
          <a:xfrm>
            <a:off x="729625" y="2571750"/>
            <a:ext cx="7688100" cy="1142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it" sz="2800"/>
              <a:t>COMPIE  250 ANNI!!!!!!</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nvSpPr>
        <p:spPr>
          <a:xfrm>
            <a:off x="8782350" y="3060800"/>
            <a:ext cx="479700" cy="2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93" name="Google Shape;93;p14"/>
          <p:cNvPicPr preferRelativeResize="0"/>
          <p:nvPr/>
        </p:nvPicPr>
        <p:blipFill>
          <a:blip r:embed="rId3">
            <a:alphaModFix/>
          </a:blip>
          <a:stretch>
            <a:fillRect/>
          </a:stretch>
        </p:blipFill>
        <p:spPr>
          <a:xfrm>
            <a:off x="70525" y="0"/>
            <a:ext cx="8860675" cy="5143500"/>
          </a:xfrm>
          <a:prstGeom prst="rect">
            <a:avLst/>
          </a:prstGeom>
          <a:noFill/>
          <a:ln>
            <a:noFill/>
          </a:ln>
        </p:spPr>
      </p:pic>
      <p:pic>
        <p:nvPicPr>
          <p:cNvPr id="94" name="Google Shape;94;p14"/>
          <p:cNvPicPr preferRelativeResize="0"/>
          <p:nvPr/>
        </p:nvPicPr>
        <p:blipFill>
          <a:blip r:embed="rId4">
            <a:alphaModFix/>
          </a:blip>
          <a:stretch>
            <a:fillRect/>
          </a:stretch>
        </p:blipFill>
        <p:spPr>
          <a:xfrm>
            <a:off x="4945188" y="680424"/>
            <a:ext cx="3738953" cy="2859998"/>
          </a:xfrm>
          <a:prstGeom prst="rect">
            <a:avLst/>
          </a:prstGeom>
          <a:noFill/>
          <a:ln>
            <a:noFill/>
          </a:ln>
        </p:spPr>
      </p:pic>
      <p:pic>
        <p:nvPicPr>
          <p:cNvPr id="95" name="Google Shape;95;p14"/>
          <p:cNvPicPr preferRelativeResize="0"/>
          <p:nvPr/>
        </p:nvPicPr>
        <p:blipFill>
          <a:blip r:embed="rId5">
            <a:alphaModFix/>
          </a:blip>
          <a:stretch>
            <a:fillRect/>
          </a:stretch>
        </p:blipFill>
        <p:spPr>
          <a:xfrm>
            <a:off x="989375" y="2571750"/>
            <a:ext cx="3857599" cy="24465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2249600" y="596550"/>
            <a:ext cx="7343100" cy="85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01" name="Google Shape;101;p15"/>
          <p:cNvSpPr txBox="1"/>
          <p:nvPr/>
        </p:nvSpPr>
        <p:spPr>
          <a:xfrm flipH="1">
            <a:off x="2562625" y="0"/>
            <a:ext cx="3722400" cy="982200"/>
          </a:xfrm>
          <a:prstGeom prst="rect">
            <a:avLst/>
          </a:prstGeom>
          <a:solidFill>
            <a:srgbClr val="FF00FF"/>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it" sz="6000">
                <a:latin typeface="Lato"/>
                <a:ea typeface="Lato"/>
                <a:cs typeface="Lato"/>
                <a:sym typeface="Lato"/>
              </a:rPr>
              <a:t>  STORIA</a:t>
            </a:r>
            <a:endParaRPr sz="6000">
              <a:latin typeface="Lato"/>
              <a:ea typeface="Lato"/>
              <a:cs typeface="Lato"/>
              <a:sym typeface="Lato"/>
            </a:endParaRPr>
          </a:p>
        </p:txBody>
      </p:sp>
      <p:sp>
        <p:nvSpPr>
          <p:cNvPr id="102" name="Google Shape;102;p15"/>
          <p:cNvSpPr txBox="1"/>
          <p:nvPr/>
        </p:nvSpPr>
        <p:spPr>
          <a:xfrm>
            <a:off x="0" y="982200"/>
            <a:ext cx="9144000" cy="4161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it" sz="2400">
                <a:solidFill>
                  <a:srgbClr val="202122"/>
                </a:solidFill>
                <a:highlight>
                  <a:srgbClr val="FFFFFF"/>
                </a:highlight>
              </a:rPr>
              <a:t>Fu fondata dopo il permesso dato a tutte le Università di istituire un orto botanico per gli esperimenti accademici, a quel tempo chiamato "giardino dei semplici". Nonostante l'istituzione dell'orto botanico sia posteriore rispetto alla fondazione dell'Università estense le attività di ricerca della facoltà di medicina erano già fiorenti, grazie anche alla presenza alla corte estense di importanti figure legate alle scienze mediche come </a:t>
            </a:r>
            <a:r>
              <a:rPr b="1" lang="it" sz="2400">
                <a:solidFill>
                  <a:srgbClr val="FF0000"/>
                </a:solidFill>
                <a:highlight>
                  <a:srgbClr val="FFFFFF"/>
                </a:highlight>
                <a:uFill>
                  <a:noFill/>
                </a:uFill>
                <a:hlinkClick r:id="rId3">
                  <a:extLst>
                    <a:ext uri="{A12FA001-AC4F-418D-AE19-62706E023703}">
                      <ahyp:hlinkClr val="tx"/>
                    </a:ext>
                  </a:extLst>
                </a:hlinkClick>
              </a:rPr>
              <a:t>Berengario da Carpi</a:t>
            </a:r>
            <a:r>
              <a:rPr b="1" lang="it" sz="2400">
                <a:solidFill>
                  <a:srgbClr val="FF0000"/>
                </a:solidFill>
                <a:highlight>
                  <a:srgbClr val="FFFFFF"/>
                </a:highlight>
              </a:rPr>
              <a:t>, </a:t>
            </a:r>
            <a:r>
              <a:rPr b="1" lang="it" sz="2400">
                <a:solidFill>
                  <a:srgbClr val="FF0000"/>
                </a:solidFill>
                <a:highlight>
                  <a:srgbClr val="FFFFFF"/>
                </a:highlight>
                <a:uFill>
                  <a:noFill/>
                </a:uFill>
                <a:hlinkClick r:id="rId4">
                  <a:extLst>
                    <a:ext uri="{A12FA001-AC4F-418D-AE19-62706E023703}">
                      <ahyp:hlinkClr val="tx"/>
                    </a:ext>
                  </a:extLst>
                </a:hlinkClick>
              </a:rPr>
              <a:t>Niccolò Leoniceno</a:t>
            </a:r>
            <a:r>
              <a:rPr b="1" lang="it" sz="2400">
                <a:solidFill>
                  <a:srgbClr val="FF0000"/>
                </a:solidFill>
                <a:highlight>
                  <a:srgbClr val="FFFFFF"/>
                </a:highlight>
              </a:rPr>
              <a:t>, </a:t>
            </a:r>
            <a:r>
              <a:rPr b="1" lang="it" sz="2400">
                <a:solidFill>
                  <a:srgbClr val="FF0000"/>
                </a:solidFill>
                <a:highlight>
                  <a:srgbClr val="FFFFFF"/>
                </a:highlight>
                <a:uFill>
                  <a:noFill/>
                </a:uFill>
                <a:hlinkClick r:id="rId5">
                  <a:extLst>
                    <a:ext uri="{A12FA001-AC4F-418D-AE19-62706E023703}">
                      <ahyp:hlinkClr val="tx"/>
                    </a:ext>
                  </a:extLst>
                </a:hlinkClick>
              </a:rPr>
              <a:t>Giovanni Manardo</a:t>
            </a:r>
            <a:r>
              <a:rPr b="1" lang="it" sz="2400">
                <a:solidFill>
                  <a:srgbClr val="FF0000"/>
                </a:solidFill>
                <a:highlight>
                  <a:srgbClr val="FFFFFF"/>
                </a:highlight>
              </a:rPr>
              <a:t>, </a:t>
            </a:r>
            <a:r>
              <a:rPr b="1" lang="it" sz="2400">
                <a:solidFill>
                  <a:srgbClr val="FF0000"/>
                </a:solidFill>
                <a:highlight>
                  <a:srgbClr val="FFFFFF"/>
                </a:highlight>
                <a:uFill>
                  <a:noFill/>
                </a:uFill>
                <a:hlinkClick r:id="rId6">
                  <a:extLst>
                    <a:ext uri="{A12FA001-AC4F-418D-AE19-62706E023703}">
                      <ahyp:hlinkClr val="tx"/>
                    </a:ext>
                  </a:extLst>
                </a:hlinkClick>
              </a:rPr>
              <a:t>Antonio Musa Brasavola</a:t>
            </a:r>
            <a:r>
              <a:rPr b="1" lang="it" sz="2400">
                <a:solidFill>
                  <a:srgbClr val="FF0000"/>
                </a:solidFill>
                <a:highlight>
                  <a:srgbClr val="FFFFFF"/>
                </a:highlight>
              </a:rPr>
              <a:t> e </a:t>
            </a:r>
            <a:r>
              <a:rPr b="1" lang="it" sz="2400">
                <a:solidFill>
                  <a:srgbClr val="FF0000"/>
                </a:solidFill>
                <a:highlight>
                  <a:srgbClr val="FFFFFF"/>
                </a:highlight>
                <a:uFill>
                  <a:noFill/>
                </a:uFill>
                <a:hlinkClick r:id="rId7">
                  <a:extLst>
                    <a:ext uri="{A12FA001-AC4F-418D-AE19-62706E023703}">
                      <ahyp:hlinkClr val="tx"/>
                    </a:ext>
                  </a:extLst>
                </a:hlinkClick>
              </a:rPr>
              <a:t>Gabriele Falloppio</a:t>
            </a:r>
            <a:r>
              <a:rPr b="1" lang="it" sz="2400">
                <a:solidFill>
                  <a:srgbClr val="FF0000"/>
                </a:solidFill>
                <a:highlight>
                  <a:srgbClr val="FFFFFF"/>
                </a:highlight>
              </a:rPr>
              <a:t>.</a:t>
            </a:r>
            <a:endParaRPr b="1" sz="2400">
              <a:solidFill>
                <a:srgbClr val="FF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nvSpPr>
        <p:spPr>
          <a:xfrm>
            <a:off x="0" y="0"/>
            <a:ext cx="7161600" cy="1539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it" sz="7200">
                <a:solidFill>
                  <a:srgbClr val="FF0000"/>
                </a:solidFill>
                <a:latin typeface="Lato"/>
                <a:ea typeface="Lato"/>
                <a:cs typeface="Lato"/>
                <a:sym typeface="Lato"/>
              </a:rPr>
              <a:t>T</a:t>
            </a:r>
            <a:r>
              <a:rPr lang="it" sz="7200">
                <a:solidFill>
                  <a:srgbClr val="FF9900"/>
                </a:solidFill>
                <a:latin typeface="Lato"/>
                <a:ea typeface="Lato"/>
                <a:cs typeface="Lato"/>
                <a:sym typeface="Lato"/>
              </a:rPr>
              <a:t>I</a:t>
            </a:r>
            <a:r>
              <a:rPr lang="it" sz="7200">
                <a:solidFill>
                  <a:srgbClr val="FFFF00"/>
                </a:solidFill>
                <a:latin typeface="Lato"/>
                <a:ea typeface="Lato"/>
                <a:cs typeface="Lato"/>
                <a:sym typeface="Lato"/>
              </a:rPr>
              <a:t>P</a:t>
            </a:r>
            <a:r>
              <a:rPr lang="it" sz="7200">
                <a:solidFill>
                  <a:srgbClr val="00FF00"/>
                </a:solidFill>
                <a:latin typeface="Lato"/>
                <a:ea typeface="Lato"/>
                <a:cs typeface="Lato"/>
                <a:sym typeface="Lato"/>
              </a:rPr>
              <a:t>I</a:t>
            </a:r>
            <a:r>
              <a:rPr lang="it" sz="7200">
                <a:solidFill>
                  <a:srgbClr val="FCE5CD"/>
                </a:solidFill>
                <a:latin typeface="Lato"/>
                <a:ea typeface="Lato"/>
                <a:cs typeface="Lato"/>
                <a:sym typeface="Lato"/>
              </a:rPr>
              <a:t> </a:t>
            </a:r>
            <a:r>
              <a:rPr lang="it" sz="7200">
                <a:solidFill>
                  <a:srgbClr val="00FFFF"/>
                </a:solidFill>
                <a:latin typeface="Lato"/>
                <a:ea typeface="Lato"/>
                <a:cs typeface="Lato"/>
                <a:sym typeface="Lato"/>
              </a:rPr>
              <a:t>D</a:t>
            </a:r>
            <a:r>
              <a:rPr lang="it" sz="7200">
                <a:solidFill>
                  <a:srgbClr val="4A86E8"/>
                </a:solidFill>
                <a:latin typeface="Lato"/>
                <a:ea typeface="Lato"/>
                <a:cs typeface="Lato"/>
                <a:sym typeface="Lato"/>
              </a:rPr>
              <a:t>I</a:t>
            </a:r>
            <a:r>
              <a:rPr lang="it" sz="7200">
                <a:solidFill>
                  <a:srgbClr val="FCE5CD"/>
                </a:solidFill>
                <a:latin typeface="Lato"/>
                <a:ea typeface="Lato"/>
                <a:cs typeface="Lato"/>
                <a:sym typeface="Lato"/>
              </a:rPr>
              <a:t> </a:t>
            </a:r>
            <a:r>
              <a:rPr lang="it" sz="7200">
                <a:solidFill>
                  <a:srgbClr val="0000FF"/>
                </a:solidFill>
                <a:latin typeface="Lato"/>
                <a:ea typeface="Lato"/>
                <a:cs typeface="Lato"/>
                <a:sym typeface="Lato"/>
              </a:rPr>
              <a:t>P</a:t>
            </a:r>
            <a:r>
              <a:rPr lang="it" sz="7200">
                <a:solidFill>
                  <a:srgbClr val="9900FF"/>
                </a:solidFill>
                <a:latin typeface="Lato"/>
                <a:ea typeface="Lato"/>
                <a:cs typeface="Lato"/>
                <a:sym typeface="Lato"/>
              </a:rPr>
              <a:t>I</a:t>
            </a:r>
            <a:r>
              <a:rPr lang="it" sz="7200">
                <a:solidFill>
                  <a:srgbClr val="FF00FF"/>
                </a:solidFill>
                <a:latin typeface="Lato"/>
                <a:ea typeface="Lato"/>
                <a:cs typeface="Lato"/>
                <a:sym typeface="Lato"/>
              </a:rPr>
              <a:t>A</a:t>
            </a:r>
            <a:r>
              <a:rPr lang="it" sz="7200">
                <a:solidFill>
                  <a:schemeClr val="accent6"/>
                </a:solidFill>
                <a:latin typeface="Lato"/>
                <a:ea typeface="Lato"/>
                <a:cs typeface="Lato"/>
                <a:sym typeface="Lato"/>
              </a:rPr>
              <a:t>N</a:t>
            </a:r>
            <a:r>
              <a:rPr lang="it" sz="7200">
                <a:solidFill>
                  <a:srgbClr val="C9DAF8"/>
                </a:solidFill>
                <a:latin typeface="Lato"/>
                <a:ea typeface="Lato"/>
                <a:cs typeface="Lato"/>
                <a:sym typeface="Lato"/>
              </a:rPr>
              <a:t>T</a:t>
            </a:r>
            <a:r>
              <a:rPr lang="it" sz="7200">
                <a:solidFill>
                  <a:srgbClr val="FCE5CD"/>
                </a:solidFill>
                <a:latin typeface="Lato"/>
                <a:ea typeface="Lato"/>
                <a:cs typeface="Lato"/>
                <a:sym typeface="Lato"/>
              </a:rPr>
              <a:t>E</a:t>
            </a:r>
            <a:endParaRPr sz="7200">
              <a:solidFill>
                <a:srgbClr val="FCE5CD"/>
              </a:solidFill>
              <a:latin typeface="Lato"/>
              <a:ea typeface="Lato"/>
              <a:cs typeface="Lato"/>
              <a:sym typeface="Lato"/>
            </a:endParaRPr>
          </a:p>
        </p:txBody>
      </p:sp>
      <p:sp>
        <p:nvSpPr>
          <p:cNvPr id="108" name="Google Shape;108;p16"/>
          <p:cNvSpPr txBox="1"/>
          <p:nvPr/>
        </p:nvSpPr>
        <p:spPr>
          <a:xfrm>
            <a:off x="0" y="993475"/>
            <a:ext cx="4572000" cy="4149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lang="it" sz="2400">
                <a:highlight>
                  <a:srgbClr val="FFFFFF"/>
                </a:highlight>
                <a:latin typeface="Lato"/>
                <a:ea typeface="Lato"/>
                <a:cs typeface="Lato"/>
                <a:sym typeface="Lato"/>
              </a:rPr>
              <a:t>L’Orto è di forma rettangolare e la sua superficie è suddivisa in aiuole di forma irregolare. Un lungo sentiero, serpeggiante fra aiuole cinte da basse siepi sempreverdi e prati alberati, permette ai visitatori di percorrere tutta l’area in lungo e in largo, ospitano circa 700 specie </a:t>
            </a:r>
            <a:r>
              <a:rPr lang="it" sz="2400">
                <a:highlight>
                  <a:srgbClr val="FFFFFF"/>
                </a:highlight>
                <a:latin typeface="Lato"/>
                <a:ea typeface="Lato"/>
                <a:cs typeface="Lato"/>
                <a:sym typeface="Lato"/>
              </a:rPr>
              <a:t>suddivise in tre sezioni sistematica,piante Utili, Giardini a tema</a:t>
            </a:r>
            <a:r>
              <a:rPr lang="it" sz="2400">
                <a:highlight>
                  <a:srgbClr val="FFFFFF"/>
                </a:highlight>
                <a:latin typeface="Lato"/>
                <a:ea typeface="Lato"/>
                <a:cs typeface="Lato"/>
                <a:sym typeface="Lato"/>
              </a:rPr>
              <a:t> e numerosi settori tematici. </a:t>
            </a:r>
            <a:endParaRPr sz="2400">
              <a:latin typeface="Lato"/>
              <a:ea typeface="Lato"/>
              <a:cs typeface="Lato"/>
              <a:sym typeface="Lato"/>
            </a:endParaRPr>
          </a:p>
        </p:txBody>
      </p:sp>
      <p:pic>
        <p:nvPicPr>
          <p:cNvPr id="109" name="Google Shape;109;p16"/>
          <p:cNvPicPr preferRelativeResize="0"/>
          <p:nvPr/>
        </p:nvPicPr>
        <p:blipFill>
          <a:blip r:embed="rId3">
            <a:alphaModFix/>
          </a:blip>
          <a:stretch>
            <a:fillRect/>
          </a:stretch>
        </p:blipFill>
        <p:spPr>
          <a:xfrm>
            <a:off x="4743275" y="2745975"/>
            <a:ext cx="4267200" cy="2397390"/>
          </a:xfrm>
          <a:prstGeom prst="rect">
            <a:avLst/>
          </a:prstGeom>
          <a:noFill/>
          <a:ln>
            <a:noFill/>
          </a:ln>
        </p:spPr>
      </p:pic>
      <p:pic>
        <p:nvPicPr>
          <p:cNvPr id="110" name="Google Shape;110;p16"/>
          <p:cNvPicPr preferRelativeResize="0"/>
          <p:nvPr/>
        </p:nvPicPr>
        <p:blipFill>
          <a:blip r:embed="rId4">
            <a:alphaModFix/>
          </a:blip>
          <a:stretch>
            <a:fillRect/>
          </a:stretch>
        </p:blipFill>
        <p:spPr>
          <a:xfrm>
            <a:off x="6779950" y="1539300"/>
            <a:ext cx="2230525" cy="1271425"/>
          </a:xfrm>
          <a:prstGeom prst="rect">
            <a:avLst/>
          </a:prstGeom>
          <a:noFill/>
          <a:ln>
            <a:noFill/>
          </a:ln>
        </p:spPr>
      </p:pic>
      <p:pic>
        <p:nvPicPr>
          <p:cNvPr id="111" name="Google Shape;111;p16"/>
          <p:cNvPicPr preferRelativeResize="0"/>
          <p:nvPr/>
        </p:nvPicPr>
        <p:blipFill>
          <a:blip r:embed="rId5">
            <a:alphaModFix/>
          </a:blip>
          <a:stretch>
            <a:fillRect/>
          </a:stretch>
        </p:blipFill>
        <p:spPr>
          <a:xfrm>
            <a:off x="6417325" y="0"/>
            <a:ext cx="2593151" cy="1390400"/>
          </a:xfrm>
          <a:prstGeom prst="rect">
            <a:avLst/>
          </a:prstGeom>
          <a:noFill/>
          <a:ln>
            <a:noFill/>
          </a:ln>
        </p:spPr>
      </p:pic>
      <p:pic>
        <p:nvPicPr>
          <p:cNvPr id="112" name="Google Shape;112;p16"/>
          <p:cNvPicPr preferRelativeResize="0"/>
          <p:nvPr/>
        </p:nvPicPr>
        <p:blipFill>
          <a:blip r:embed="rId6">
            <a:alphaModFix/>
          </a:blip>
          <a:stretch>
            <a:fillRect/>
          </a:stretch>
        </p:blipFill>
        <p:spPr>
          <a:xfrm>
            <a:off x="4380388" y="1208475"/>
            <a:ext cx="2466975" cy="1847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nvSpPr>
        <p:spPr>
          <a:xfrm>
            <a:off x="115775" y="2191375"/>
            <a:ext cx="7343100" cy="17130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523"/>
              <a:buNone/>
            </a:pPr>
            <a:r>
              <a:rPr lang="it" sz="3249">
                <a:latin typeface="Lato"/>
                <a:ea typeface="Lato"/>
                <a:cs typeface="Lato"/>
                <a:sym typeface="Lato"/>
              </a:rPr>
              <a:t>REALIZZATO DA:DE PAOLI MARIA ANDREA</a:t>
            </a:r>
            <a:endParaRPr sz="3249">
              <a:latin typeface="Lato"/>
              <a:ea typeface="Lato"/>
              <a:cs typeface="Lato"/>
              <a:sym typeface="Lato"/>
            </a:endParaRPr>
          </a:p>
          <a:p>
            <a:pPr indent="0" lvl="0" marL="0" rtl="0" algn="l">
              <a:lnSpc>
                <a:spcPct val="80000"/>
              </a:lnSpc>
              <a:spcBef>
                <a:spcPts val="0"/>
              </a:spcBef>
              <a:spcAft>
                <a:spcPts val="0"/>
              </a:spcAft>
              <a:buSzPts val="523"/>
              <a:buNone/>
            </a:pPr>
            <a:r>
              <a:t/>
            </a:r>
            <a:endParaRPr sz="3249">
              <a:latin typeface="Lato"/>
              <a:ea typeface="Lato"/>
              <a:cs typeface="Lato"/>
              <a:sym typeface="Lato"/>
            </a:endParaRPr>
          </a:p>
          <a:p>
            <a:pPr indent="0" lvl="0" marL="0" rtl="0" algn="l">
              <a:lnSpc>
                <a:spcPct val="80000"/>
              </a:lnSpc>
              <a:spcBef>
                <a:spcPts val="0"/>
              </a:spcBef>
              <a:spcAft>
                <a:spcPts val="0"/>
              </a:spcAft>
              <a:buSzPts val="523"/>
              <a:buNone/>
            </a:pPr>
            <a:r>
              <a:rPr lang="it" sz="3249">
                <a:latin typeface="Lato"/>
                <a:ea typeface="Lato"/>
                <a:cs typeface="Lato"/>
                <a:sym typeface="Lato"/>
              </a:rPr>
              <a:t>CON AIUTO DI:WIKIPEDIA E ALTRI SOCIAL</a:t>
            </a:r>
            <a:endParaRPr sz="3249">
              <a:latin typeface="Lato"/>
              <a:ea typeface="Lato"/>
              <a:cs typeface="Lato"/>
              <a:sym typeface="Lato"/>
            </a:endParaRPr>
          </a:p>
          <a:p>
            <a:pPr indent="0" lvl="0" marL="0" rtl="0" algn="l">
              <a:lnSpc>
                <a:spcPct val="80000"/>
              </a:lnSpc>
              <a:spcBef>
                <a:spcPts val="0"/>
              </a:spcBef>
              <a:spcAft>
                <a:spcPts val="0"/>
              </a:spcAft>
              <a:buSzPts val="523"/>
              <a:buNone/>
            </a:pPr>
            <a:r>
              <a:t/>
            </a:r>
            <a:endParaRPr sz="3249">
              <a:latin typeface="Lato"/>
              <a:ea typeface="Lato"/>
              <a:cs typeface="Lato"/>
              <a:sym typeface="Lato"/>
            </a:endParaRPr>
          </a:p>
          <a:p>
            <a:pPr indent="0" lvl="0" marL="0" rtl="0" algn="l">
              <a:lnSpc>
                <a:spcPct val="80000"/>
              </a:lnSpc>
              <a:spcBef>
                <a:spcPts val="0"/>
              </a:spcBef>
              <a:spcAft>
                <a:spcPts val="0"/>
              </a:spcAft>
              <a:buSzPts val="523"/>
              <a:buNone/>
            </a:pPr>
            <a:r>
              <a:t/>
            </a:r>
            <a:endParaRPr sz="1840">
              <a:latin typeface="Lato"/>
              <a:ea typeface="Lato"/>
              <a:cs typeface="Lato"/>
              <a:sym typeface="Lato"/>
            </a:endParaRPr>
          </a:p>
          <a:p>
            <a:pPr indent="0" lvl="0" marL="0" rtl="0" algn="l">
              <a:lnSpc>
                <a:spcPct val="80000"/>
              </a:lnSpc>
              <a:spcBef>
                <a:spcPts val="0"/>
              </a:spcBef>
              <a:spcAft>
                <a:spcPts val="0"/>
              </a:spcAft>
              <a:buSzPts val="523"/>
              <a:buNone/>
            </a:pPr>
            <a:r>
              <a:t/>
            </a:r>
            <a:endParaRPr sz="1840">
              <a:latin typeface="Lato"/>
              <a:ea typeface="Lato"/>
              <a:cs typeface="Lato"/>
              <a:sym typeface="Lato"/>
            </a:endParaRPr>
          </a:p>
        </p:txBody>
      </p:sp>
      <p:sp>
        <p:nvSpPr>
          <p:cNvPr id="118" name="Google Shape;118;p17"/>
          <p:cNvSpPr txBox="1"/>
          <p:nvPr/>
        </p:nvSpPr>
        <p:spPr>
          <a:xfrm>
            <a:off x="0" y="331950"/>
            <a:ext cx="7343100" cy="11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7200">
                <a:solidFill>
                  <a:srgbClr val="FF0000"/>
                </a:solidFill>
                <a:latin typeface="Lato"/>
                <a:ea typeface="Lato"/>
                <a:cs typeface="Lato"/>
                <a:sym typeface="Lato"/>
              </a:rPr>
              <a:t>          A</a:t>
            </a:r>
            <a:r>
              <a:rPr lang="it" sz="7200">
                <a:latin typeface="Lato"/>
                <a:ea typeface="Lato"/>
                <a:cs typeface="Lato"/>
                <a:sym typeface="Lato"/>
              </a:rPr>
              <a:t> </a:t>
            </a:r>
            <a:r>
              <a:rPr lang="it" sz="7200">
                <a:solidFill>
                  <a:srgbClr val="FF9900"/>
                </a:solidFill>
                <a:latin typeface="Lato"/>
                <a:ea typeface="Lato"/>
                <a:cs typeface="Lato"/>
                <a:sym typeface="Lato"/>
              </a:rPr>
              <a:t>c</a:t>
            </a:r>
            <a:r>
              <a:rPr lang="it" sz="7200">
                <a:solidFill>
                  <a:srgbClr val="FFFF00"/>
                </a:solidFill>
                <a:latin typeface="Lato"/>
                <a:ea typeface="Lato"/>
                <a:cs typeface="Lato"/>
                <a:sym typeface="Lato"/>
              </a:rPr>
              <a:t>u</a:t>
            </a:r>
            <a:r>
              <a:rPr lang="it" sz="7200">
                <a:solidFill>
                  <a:srgbClr val="00FF00"/>
                </a:solidFill>
                <a:latin typeface="Lato"/>
                <a:ea typeface="Lato"/>
                <a:cs typeface="Lato"/>
                <a:sym typeface="Lato"/>
              </a:rPr>
              <a:t>r</a:t>
            </a:r>
            <a:r>
              <a:rPr lang="it" sz="7200">
                <a:solidFill>
                  <a:srgbClr val="00FFFF"/>
                </a:solidFill>
                <a:latin typeface="Lato"/>
                <a:ea typeface="Lato"/>
                <a:cs typeface="Lato"/>
                <a:sym typeface="Lato"/>
              </a:rPr>
              <a:t>a</a:t>
            </a:r>
            <a:r>
              <a:rPr lang="it" sz="7200">
                <a:solidFill>
                  <a:srgbClr val="4A86E8"/>
                </a:solidFill>
                <a:latin typeface="Lato"/>
                <a:ea typeface="Lato"/>
                <a:cs typeface="Lato"/>
                <a:sym typeface="Lato"/>
              </a:rPr>
              <a:t> d</a:t>
            </a:r>
            <a:r>
              <a:rPr lang="it" sz="7200">
                <a:solidFill>
                  <a:srgbClr val="9900FF"/>
                </a:solidFill>
                <a:latin typeface="Lato"/>
                <a:ea typeface="Lato"/>
                <a:cs typeface="Lato"/>
                <a:sym typeface="Lato"/>
              </a:rPr>
              <a:t>i</a:t>
            </a:r>
            <a:r>
              <a:rPr lang="it" sz="7200">
                <a:solidFill>
                  <a:srgbClr val="FF00FF"/>
                </a:solidFill>
                <a:latin typeface="Lato"/>
                <a:ea typeface="Lato"/>
                <a:cs typeface="Lato"/>
                <a:sym typeface="Lato"/>
              </a:rPr>
              <a:t>:</a:t>
            </a:r>
            <a:endParaRPr sz="7200">
              <a:solidFill>
                <a:srgbClr val="FF00FF"/>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